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9" r:id="rId4"/>
    <p:sldId id="260" r:id="rId5"/>
    <p:sldId id="262" r:id="rId6"/>
    <p:sldId id="263" r:id="rId7"/>
    <p:sldId id="264" r:id="rId8"/>
    <p:sldId id="261" r:id="rId9"/>
    <p:sldId id="258"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81" d="100"/>
          <a:sy n="81" d="100"/>
        </p:scale>
        <p:origin x="67" y="1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A41811-CF55-4789-8844-E9AAAAAFDC83}" type="doc">
      <dgm:prSet loTypeId="urn:microsoft.com/office/officeart/2005/8/layout/hList1" loCatId="list" qsTypeId="urn:microsoft.com/office/officeart/2005/8/quickstyle/simple1" qsCatId="simple" csTypeId="urn:microsoft.com/office/officeart/2005/8/colors/colorful5" csCatId="colorful"/>
      <dgm:spPr/>
      <dgm:t>
        <a:bodyPr/>
        <a:lstStyle/>
        <a:p>
          <a:endParaRPr lang="en-US"/>
        </a:p>
      </dgm:t>
    </dgm:pt>
    <dgm:pt modelId="{C910F054-5064-4731-93AF-E60B0C41ACB5}">
      <dgm:prSet/>
      <dgm:spPr/>
      <dgm:t>
        <a:bodyPr/>
        <a:lstStyle/>
        <a:p>
          <a:r>
            <a:rPr lang="en-US"/>
            <a:t>Move to thinking of writing as a process: Lucy Calkins (1984), Donald Graves (1983), Donald Murray (1985).</a:t>
          </a:r>
        </a:p>
      </dgm:t>
    </dgm:pt>
    <dgm:pt modelId="{D015F72B-3AE0-441B-8DF1-AE14E7341224}" type="parTrans" cxnId="{EC3CF087-59E8-426D-B895-83D5273BE5AC}">
      <dgm:prSet/>
      <dgm:spPr/>
      <dgm:t>
        <a:bodyPr/>
        <a:lstStyle/>
        <a:p>
          <a:endParaRPr lang="en-US"/>
        </a:p>
      </dgm:t>
    </dgm:pt>
    <dgm:pt modelId="{3E52F36C-F66C-4889-9C68-E4724D49E795}" type="sibTrans" cxnId="{EC3CF087-59E8-426D-B895-83D5273BE5AC}">
      <dgm:prSet/>
      <dgm:spPr/>
      <dgm:t>
        <a:bodyPr/>
        <a:lstStyle/>
        <a:p>
          <a:endParaRPr lang="en-US"/>
        </a:p>
      </dgm:t>
    </dgm:pt>
    <dgm:pt modelId="{16EE746E-711F-458A-9BAD-932F9BC903D1}">
      <dgm:prSet/>
      <dgm:spPr/>
      <dgm:t>
        <a:bodyPr/>
        <a:lstStyle/>
        <a:p>
          <a:r>
            <a:rPr lang="en-US"/>
            <a:t>More attention paid to writing as a form of inquiry: </a:t>
          </a:r>
        </a:p>
      </dgm:t>
    </dgm:pt>
    <dgm:pt modelId="{DD916EDC-708F-4211-B11D-6932C9FC3236}" type="parTrans" cxnId="{2A5716D2-9043-4EB1-8616-1714637A9411}">
      <dgm:prSet/>
      <dgm:spPr/>
      <dgm:t>
        <a:bodyPr/>
        <a:lstStyle/>
        <a:p>
          <a:endParaRPr lang="en-US"/>
        </a:p>
      </dgm:t>
    </dgm:pt>
    <dgm:pt modelId="{5A9B27C6-92E2-4DE7-8381-ABC5800B3C1F}" type="sibTrans" cxnId="{2A5716D2-9043-4EB1-8616-1714637A9411}">
      <dgm:prSet/>
      <dgm:spPr/>
      <dgm:t>
        <a:bodyPr/>
        <a:lstStyle/>
        <a:p>
          <a:endParaRPr lang="en-US"/>
        </a:p>
      </dgm:t>
    </dgm:pt>
    <dgm:pt modelId="{6C7C9B24-6718-4A7A-9F29-622A39BE671C}">
      <dgm:prSet/>
      <dgm:spPr/>
      <dgm:t>
        <a:bodyPr/>
        <a:lstStyle/>
        <a:p>
          <a:r>
            <a:rPr lang="en-US" baseline="0"/>
            <a:t>Writing as part of phenomenological practice:  Adams and Van Manen (2017)</a:t>
          </a:r>
          <a:endParaRPr lang="en-US"/>
        </a:p>
      </dgm:t>
    </dgm:pt>
    <dgm:pt modelId="{6E7944DD-8149-476D-8247-D0BC3CA08EAF}" type="parTrans" cxnId="{73E15094-1BE9-4727-8E70-E05204966393}">
      <dgm:prSet/>
      <dgm:spPr/>
      <dgm:t>
        <a:bodyPr/>
        <a:lstStyle/>
        <a:p>
          <a:endParaRPr lang="en-US"/>
        </a:p>
      </dgm:t>
    </dgm:pt>
    <dgm:pt modelId="{6B950A75-94E2-4918-A448-B7FCD4C16A8B}" type="sibTrans" cxnId="{73E15094-1BE9-4727-8E70-E05204966393}">
      <dgm:prSet/>
      <dgm:spPr/>
      <dgm:t>
        <a:bodyPr/>
        <a:lstStyle/>
        <a:p>
          <a:endParaRPr lang="en-US"/>
        </a:p>
      </dgm:t>
    </dgm:pt>
    <dgm:pt modelId="{FA9130E8-5BB2-43E6-83D8-3BB37DDBF758}">
      <dgm:prSet/>
      <dgm:spPr/>
      <dgm:t>
        <a:bodyPr/>
        <a:lstStyle/>
        <a:p>
          <a:r>
            <a:rPr lang="en-US" baseline="0"/>
            <a:t>Writing and autoethnography: Austin &amp; Hickey (2007); Holman Jones, Adams, &amp; Ellis, (2013)</a:t>
          </a:r>
          <a:endParaRPr lang="en-US"/>
        </a:p>
      </dgm:t>
    </dgm:pt>
    <dgm:pt modelId="{E65842A3-EDC3-4750-A8BD-B11B70BE07AE}" type="parTrans" cxnId="{6CD490AC-E6E0-4FD6-A8B1-23624CE0FBFE}">
      <dgm:prSet/>
      <dgm:spPr/>
      <dgm:t>
        <a:bodyPr/>
        <a:lstStyle/>
        <a:p>
          <a:endParaRPr lang="en-US"/>
        </a:p>
      </dgm:t>
    </dgm:pt>
    <dgm:pt modelId="{3E870400-F756-41FE-BF00-2A989DD5A3EC}" type="sibTrans" cxnId="{6CD490AC-E6E0-4FD6-A8B1-23624CE0FBFE}">
      <dgm:prSet/>
      <dgm:spPr/>
      <dgm:t>
        <a:bodyPr/>
        <a:lstStyle/>
        <a:p>
          <a:endParaRPr lang="en-US"/>
        </a:p>
      </dgm:t>
    </dgm:pt>
    <dgm:pt modelId="{5E4D1DBB-E6DE-405A-B2EC-DCA573302F44}" type="pres">
      <dgm:prSet presAssocID="{70A41811-CF55-4789-8844-E9AAAAAFDC83}" presName="Name0" presStyleCnt="0">
        <dgm:presLayoutVars>
          <dgm:dir/>
          <dgm:animLvl val="lvl"/>
          <dgm:resizeHandles val="exact"/>
        </dgm:presLayoutVars>
      </dgm:prSet>
      <dgm:spPr/>
    </dgm:pt>
    <dgm:pt modelId="{428799E0-9B56-4D8A-8A0C-8E723F12EFC2}" type="pres">
      <dgm:prSet presAssocID="{C910F054-5064-4731-93AF-E60B0C41ACB5}" presName="composite" presStyleCnt="0"/>
      <dgm:spPr/>
    </dgm:pt>
    <dgm:pt modelId="{60D1A814-42E6-49E8-A799-212295B41FAD}" type="pres">
      <dgm:prSet presAssocID="{C910F054-5064-4731-93AF-E60B0C41ACB5}" presName="parTx" presStyleLbl="alignNode1" presStyleIdx="0" presStyleCnt="2">
        <dgm:presLayoutVars>
          <dgm:chMax val="0"/>
          <dgm:chPref val="0"/>
          <dgm:bulletEnabled val="1"/>
        </dgm:presLayoutVars>
      </dgm:prSet>
      <dgm:spPr/>
    </dgm:pt>
    <dgm:pt modelId="{EC53F33C-C50F-4CA1-B092-263CD50C396E}" type="pres">
      <dgm:prSet presAssocID="{C910F054-5064-4731-93AF-E60B0C41ACB5}" presName="desTx" presStyleLbl="alignAccFollowNode1" presStyleIdx="0" presStyleCnt="2">
        <dgm:presLayoutVars>
          <dgm:bulletEnabled val="1"/>
        </dgm:presLayoutVars>
      </dgm:prSet>
      <dgm:spPr/>
    </dgm:pt>
    <dgm:pt modelId="{4191EB27-DAFC-4B92-9BA7-90312E28D2DC}" type="pres">
      <dgm:prSet presAssocID="{3E52F36C-F66C-4889-9C68-E4724D49E795}" presName="space" presStyleCnt="0"/>
      <dgm:spPr/>
    </dgm:pt>
    <dgm:pt modelId="{1BEE2427-11ED-4742-89BC-C95D501AB5DE}" type="pres">
      <dgm:prSet presAssocID="{16EE746E-711F-458A-9BAD-932F9BC903D1}" presName="composite" presStyleCnt="0"/>
      <dgm:spPr/>
    </dgm:pt>
    <dgm:pt modelId="{9F407154-FD62-4EF0-BD41-D3FE16CBFB11}" type="pres">
      <dgm:prSet presAssocID="{16EE746E-711F-458A-9BAD-932F9BC903D1}" presName="parTx" presStyleLbl="alignNode1" presStyleIdx="1" presStyleCnt="2">
        <dgm:presLayoutVars>
          <dgm:chMax val="0"/>
          <dgm:chPref val="0"/>
          <dgm:bulletEnabled val="1"/>
        </dgm:presLayoutVars>
      </dgm:prSet>
      <dgm:spPr/>
    </dgm:pt>
    <dgm:pt modelId="{43A79BB6-B2AD-48CB-A9C5-D932D1BA9435}" type="pres">
      <dgm:prSet presAssocID="{16EE746E-711F-458A-9BAD-932F9BC903D1}" presName="desTx" presStyleLbl="alignAccFollowNode1" presStyleIdx="1" presStyleCnt="2">
        <dgm:presLayoutVars>
          <dgm:bulletEnabled val="1"/>
        </dgm:presLayoutVars>
      </dgm:prSet>
      <dgm:spPr/>
    </dgm:pt>
  </dgm:ptLst>
  <dgm:cxnLst>
    <dgm:cxn modelId="{BC28CD06-4818-4085-BE8D-A74CB0FAF232}" type="presOf" srcId="{6C7C9B24-6718-4A7A-9F29-622A39BE671C}" destId="{43A79BB6-B2AD-48CB-A9C5-D932D1BA9435}" srcOrd="0" destOrd="0" presId="urn:microsoft.com/office/officeart/2005/8/layout/hList1"/>
    <dgm:cxn modelId="{F22A7114-99CF-4ED7-B060-B8F8B09E3389}" type="presOf" srcId="{16EE746E-711F-458A-9BAD-932F9BC903D1}" destId="{9F407154-FD62-4EF0-BD41-D3FE16CBFB11}" srcOrd="0" destOrd="0" presId="urn:microsoft.com/office/officeart/2005/8/layout/hList1"/>
    <dgm:cxn modelId="{D627FD4D-B7DC-4556-BA86-645FF9420974}" type="presOf" srcId="{C910F054-5064-4731-93AF-E60B0C41ACB5}" destId="{60D1A814-42E6-49E8-A799-212295B41FAD}" srcOrd="0" destOrd="0" presId="urn:microsoft.com/office/officeart/2005/8/layout/hList1"/>
    <dgm:cxn modelId="{EC3CF087-59E8-426D-B895-83D5273BE5AC}" srcId="{70A41811-CF55-4789-8844-E9AAAAAFDC83}" destId="{C910F054-5064-4731-93AF-E60B0C41ACB5}" srcOrd="0" destOrd="0" parTransId="{D015F72B-3AE0-441B-8DF1-AE14E7341224}" sibTransId="{3E52F36C-F66C-4889-9C68-E4724D49E795}"/>
    <dgm:cxn modelId="{5731EC8F-3D76-4AC7-AA64-CCE5C6981E1D}" type="presOf" srcId="{70A41811-CF55-4789-8844-E9AAAAAFDC83}" destId="{5E4D1DBB-E6DE-405A-B2EC-DCA573302F44}" srcOrd="0" destOrd="0" presId="urn:microsoft.com/office/officeart/2005/8/layout/hList1"/>
    <dgm:cxn modelId="{73E15094-1BE9-4727-8E70-E05204966393}" srcId="{16EE746E-711F-458A-9BAD-932F9BC903D1}" destId="{6C7C9B24-6718-4A7A-9F29-622A39BE671C}" srcOrd="0" destOrd="0" parTransId="{6E7944DD-8149-476D-8247-D0BC3CA08EAF}" sibTransId="{6B950A75-94E2-4918-A448-B7FCD4C16A8B}"/>
    <dgm:cxn modelId="{6CD490AC-E6E0-4FD6-A8B1-23624CE0FBFE}" srcId="{16EE746E-711F-458A-9BAD-932F9BC903D1}" destId="{FA9130E8-5BB2-43E6-83D8-3BB37DDBF758}" srcOrd="1" destOrd="0" parTransId="{E65842A3-EDC3-4750-A8BD-B11B70BE07AE}" sibTransId="{3E870400-F756-41FE-BF00-2A989DD5A3EC}"/>
    <dgm:cxn modelId="{3A52FEC3-3A2A-4A59-B469-E4D9755FFF4D}" type="presOf" srcId="{FA9130E8-5BB2-43E6-83D8-3BB37DDBF758}" destId="{43A79BB6-B2AD-48CB-A9C5-D932D1BA9435}" srcOrd="0" destOrd="1" presId="urn:microsoft.com/office/officeart/2005/8/layout/hList1"/>
    <dgm:cxn modelId="{2A5716D2-9043-4EB1-8616-1714637A9411}" srcId="{70A41811-CF55-4789-8844-E9AAAAAFDC83}" destId="{16EE746E-711F-458A-9BAD-932F9BC903D1}" srcOrd="1" destOrd="0" parTransId="{DD916EDC-708F-4211-B11D-6932C9FC3236}" sibTransId="{5A9B27C6-92E2-4DE7-8381-ABC5800B3C1F}"/>
    <dgm:cxn modelId="{E9B8DD44-01CE-4B70-9706-FB6F97051F9C}" type="presParOf" srcId="{5E4D1DBB-E6DE-405A-B2EC-DCA573302F44}" destId="{428799E0-9B56-4D8A-8A0C-8E723F12EFC2}" srcOrd="0" destOrd="0" presId="urn:microsoft.com/office/officeart/2005/8/layout/hList1"/>
    <dgm:cxn modelId="{2E2374F1-70B2-4348-97DD-B3B5E875439B}" type="presParOf" srcId="{428799E0-9B56-4D8A-8A0C-8E723F12EFC2}" destId="{60D1A814-42E6-49E8-A799-212295B41FAD}" srcOrd="0" destOrd="0" presId="urn:microsoft.com/office/officeart/2005/8/layout/hList1"/>
    <dgm:cxn modelId="{F8D369D0-46D3-45FB-9A98-1EA0DD5E0F0A}" type="presParOf" srcId="{428799E0-9B56-4D8A-8A0C-8E723F12EFC2}" destId="{EC53F33C-C50F-4CA1-B092-263CD50C396E}" srcOrd="1" destOrd="0" presId="urn:microsoft.com/office/officeart/2005/8/layout/hList1"/>
    <dgm:cxn modelId="{83BEA63E-4ADF-4003-AC52-4997A4C16DAB}" type="presParOf" srcId="{5E4D1DBB-E6DE-405A-B2EC-DCA573302F44}" destId="{4191EB27-DAFC-4B92-9BA7-90312E28D2DC}" srcOrd="1" destOrd="0" presId="urn:microsoft.com/office/officeart/2005/8/layout/hList1"/>
    <dgm:cxn modelId="{909C6F25-879A-445E-9774-DFEAE190E84B}" type="presParOf" srcId="{5E4D1DBB-E6DE-405A-B2EC-DCA573302F44}" destId="{1BEE2427-11ED-4742-89BC-C95D501AB5DE}" srcOrd="2" destOrd="0" presId="urn:microsoft.com/office/officeart/2005/8/layout/hList1"/>
    <dgm:cxn modelId="{6E63CB66-96F7-497F-B5D4-3C3C6071EA4A}" type="presParOf" srcId="{1BEE2427-11ED-4742-89BC-C95D501AB5DE}" destId="{9F407154-FD62-4EF0-BD41-D3FE16CBFB11}" srcOrd="0" destOrd="0" presId="urn:microsoft.com/office/officeart/2005/8/layout/hList1"/>
    <dgm:cxn modelId="{2A158894-43EF-4CA9-B821-0FB82778B0A8}" type="presParOf" srcId="{1BEE2427-11ED-4742-89BC-C95D501AB5DE}" destId="{43A79BB6-B2AD-48CB-A9C5-D932D1BA9435}"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59F63B2-64ED-41D5-8F71-9EE4590D184A}" type="doc">
      <dgm:prSet loTypeId="urn:microsoft.com/office/officeart/2005/8/layout/list1" loCatId="list" qsTypeId="urn:microsoft.com/office/officeart/2005/8/quickstyle/simple4" qsCatId="simple" csTypeId="urn:microsoft.com/office/officeart/2005/8/colors/accent0_3" csCatId="mainScheme" phldr="1"/>
      <dgm:spPr/>
      <dgm:t>
        <a:bodyPr/>
        <a:lstStyle/>
        <a:p>
          <a:endParaRPr lang="en-US"/>
        </a:p>
      </dgm:t>
    </dgm:pt>
    <dgm:pt modelId="{2C060ACF-E772-4129-BC48-E27801A77C11}">
      <dgm:prSet/>
      <dgm:spPr/>
      <dgm:t>
        <a:bodyPr/>
        <a:lstStyle/>
        <a:p>
          <a:r>
            <a:rPr lang="en-US"/>
            <a:t>Cremin &amp; Oliver (2016): a lit review of teachers’ writing identities</a:t>
          </a:r>
        </a:p>
      </dgm:t>
    </dgm:pt>
    <dgm:pt modelId="{55A7565E-3827-49DD-BA93-88AD0DBC0B1F}" type="parTrans" cxnId="{3005A2AD-8DFD-4C5B-8AAF-866E79F32528}">
      <dgm:prSet/>
      <dgm:spPr/>
      <dgm:t>
        <a:bodyPr/>
        <a:lstStyle/>
        <a:p>
          <a:endParaRPr lang="en-US"/>
        </a:p>
      </dgm:t>
    </dgm:pt>
    <dgm:pt modelId="{55988517-93F8-46E8-BF4E-89290103D501}" type="sibTrans" cxnId="{3005A2AD-8DFD-4C5B-8AAF-866E79F32528}">
      <dgm:prSet/>
      <dgm:spPr/>
      <dgm:t>
        <a:bodyPr/>
        <a:lstStyle/>
        <a:p>
          <a:endParaRPr lang="en-US"/>
        </a:p>
      </dgm:t>
    </dgm:pt>
    <dgm:pt modelId="{3F0B15EE-D29D-483E-86A6-D55C3511F313}">
      <dgm:prSet/>
      <dgm:spPr/>
      <dgm:t>
        <a:bodyPr/>
        <a:lstStyle/>
        <a:p>
          <a:r>
            <a:rPr lang="en-US" baseline="0" dirty="0"/>
            <a:t>Most teachers don’t closely consider what “counts” as writing, and report having negative memories of and low confidence in writing. This can make teaching writing challenging</a:t>
          </a:r>
          <a:endParaRPr lang="en-US" dirty="0"/>
        </a:p>
      </dgm:t>
    </dgm:pt>
    <dgm:pt modelId="{0BD21F38-7842-4EC7-8602-6630E841416E}" type="parTrans" cxnId="{7C7EE3AA-ABCF-40A0-8BFB-34829140D7AD}">
      <dgm:prSet/>
      <dgm:spPr/>
      <dgm:t>
        <a:bodyPr/>
        <a:lstStyle/>
        <a:p>
          <a:endParaRPr lang="en-US"/>
        </a:p>
      </dgm:t>
    </dgm:pt>
    <dgm:pt modelId="{BADEED81-485D-4410-B844-F533A6CCBE80}" type="sibTrans" cxnId="{7C7EE3AA-ABCF-40A0-8BFB-34829140D7AD}">
      <dgm:prSet/>
      <dgm:spPr/>
      <dgm:t>
        <a:bodyPr/>
        <a:lstStyle/>
        <a:p>
          <a:endParaRPr lang="en-US"/>
        </a:p>
      </dgm:t>
    </dgm:pt>
    <dgm:pt modelId="{4728632C-4B61-41B8-BC3D-2AE993D1A87A}">
      <dgm:prSet/>
      <dgm:spPr/>
      <dgm:t>
        <a:bodyPr/>
        <a:lstStyle/>
        <a:p>
          <a:r>
            <a:rPr lang="en-US"/>
            <a:t>Teacher’s writing identities are formed though:</a:t>
          </a:r>
        </a:p>
      </dgm:t>
    </dgm:pt>
    <dgm:pt modelId="{CBA4012A-613C-46F3-B6A9-D9E7842C1DFB}" type="parTrans" cxnId="{B7CBB2FA-69D3-403E-939B-0E09D21B56B8}">
      <dgm:prSet/>
      <dgm:spPr/>
      <dgm:t>
        <a:bodyPr/>
        <a:lstStyle/>
        <a:p>
          <a:endParaRPr lang="en-US"/>
        </a:p>
      </dgm:t>
    </dgm:pt>
    <dgm:pt modelId="{953E94DE-D3B1-47EC-BD15-3869162F8903}" type="sibTrans" cxnId="{B7CBB2FA-69D3-403E-939B-0E09D21B56B8}">
      <dgm:prSet/>
      <dgm:spPr/>
      <dgm:t>
        <a:bodyPr/>
        <a:lstStyle/>
        <a:p>
          <a:endParaRPr lang="en-US"/>
        </a:p>
      </dgm:t>
    </dgm:pt>
    <dgm:pt modelId="{3AA0160F-EDD6-4472-883A-860B5F6552AC}">
      <dgm:prSet/>
      <dgm:spPr/>
      <dgm:t>
        <a:bodyPr/>
        <a:lstStyle/>
        <a:p>
          <a:r>
            <a:rPr lang="en-US" baseline="0"/>
            <a:t>relations with others – their own teachers, their students, their professional life (McCarthey &amp; Moje, 2002; Hall, 2008)</a:t>
          </a:r>
          <a:endParaRPr lang="en-US"/>
        </a:p>
      </dgm:t>
    </dgm:pt>
    <dgm:pt modelId="{88475B53-A905-42EF-ADDE-A903B77C64A2}" type="parTrans" cxnId="{1E5760F6-52BE-4DBA-9E5C-6E2763F639A5}">
      <dgm:prSet/>
      <dgm:spPr/>
      <dgm:t>
        <a:bodyPr/>
        <a:lstStyle/>
        <a:p>
          <a:endParaRPr lang="en-US"/>
        </a:p>
      </dgm:t>
    </dgm:pt>
    <dgm:pt modelId="{1AC16E00-4983-4E31-A794-CE3F708783DD}" type="sibTrans" cxnId="{1E5760F6-52BE-4DBA-9E5C-6E2763F639A5}">
      <dgm:prSet/>
      <dgm:spPr/>
      <dgm:t>
        <a:bodyPr/>
        <a:lstStyle/>
        <a:p>
          <a:endParaRPr lang="en-US"/>
        </a:p>
      </dgm:t>
    </dgm:pt>
    <dgm:pt modelId="{FC79FD0A-B600-45C1-BD13-2E9EBD8D92E1}">
      <dgm:prSet/>
      <dgm:spPr/>
      <dgm:t>
        <a:bodyPr/>
        <a:lstStyle/>
        <a:p>
          <a:r>
            <a:rPr lang="en-US" baseline="0"/>
            <a:t>Institutional factors, like emphasis on testing (Cremin &amp; Baker, 2010, 2014)</a:t>
          </a:r>
          <a:endParaRPr lang="en-US"/>
        </a:p>
      </dgm:t>
    </dgm:pt>
    <dgm:pt modelId="{D16BCF6B-D504-41C7-9DA3-06E46238460F}" type="parTrans" cxnId="{EC8AE4A7-6183-46C7-A49B-06390625B562}">
      <dgm:prSet/>
      <dgm:spPr/>
      <dgm:t>
        <a:bodyPr/>
        <a:lstStyle/>
        <a:p>
          <a:endParaRPr lang="en-US"/>
        </a:p>
      </dgm:t>
    </dgm:pt>
    <dgm:pt modelId="{1D151541-27F0-4CAD-97E5-F4560E33CF36}" type="sibTrans" cxnId="{EC8AE4A7-6183-46C7-A49B-06390625B562}">
      <dgm:prSet/>
      <dgm:spPr/>
      <dgm:t>
        <a:bodyPr/>
        <a:lstStyle/>
        <a:p>
          <a:endParaRPr lang="en-US"/>
        </a:p>
      </dgm:t>
    </dgm:pt>
    <dgm:pt modelId="{2F7A3B7D-FDB3-4C31-8BC9-F615962ADC7D}">
      <dgm:prSet/>
      <dgm:spPr/>
      <dgm:t>
        <a:bodyPr/>
        <a:lstStyle/>
        <a:p>
          <a:r>
            <a:rPr lang="en-US" baseline="0"/>
            <a:t>Their own writing history (McKinney and Giorgis, 2009; Yeo, 2007)</a:t>
          </a:r>
          <a:endParaRPr lang="en-US"/>
        </a:p>
      </dgm:t>
    </dgm:pt>
    <dgm:pt modelId="{3EF74002-7050-447F-9C31-93401533BFAB}" type="parTrans" cxnId="{F5DC60BB-A382-4366-AD46-0F7154ED2685}">
      <dgm:prSet/>
      <dgm:spPr/>
      <dgm:t>
        <a:bodyPr/>
        <a:lstStyle/>
        <a:p>
          <a:endParaRPr lang="en-US"/>
        </a:p>
      </dgm:t>
    </dgm:pt>
    <dgm:pt modelId="{3F83C750-DFBF-49E6-BC8D-AE36784DC531}" type="sibTrans" cxnId="{F5DC60BB-A382-4366-AD46-0F7154ED2685}">
      <dgm:prSet/>
      <dgm:spPr/>
      <dgm:t>
        <a:bodyPr/>
        <a:lstStyle/>
        <a:p>
          <a:endParaRPr lang="en-US"/>
        </a:p>
      </dgm:t>
    </dgm:pt>
    <dgm:pt modelId="{B702A254-11BD-4F23-A202-6A90384E0C80}" type="pres">
      <dgm:prSet presAssocID="{459F63B2-64ED-41D5-8F71-9EE4590D184A}" presName="linear" presStyleCnt="0">
        <dgm:presLayoutVars>
          <dgm:dir/>
          <dgm:animLvl val="lvl"/>
          <dgm:resizeHandles val="exact"/>
        </dgm:presLayoutVars>
      </dgm:prSet>
      <dgm:spPr/>
    </dgm:pt>
    <dgm:pt modelId="{A863C177-C853-45C0-932D-09033A36A62D}" type="pres">
      <dgm:prSet presAssocID="{2C060ACF-E772-4129-BC48-E27801A77C11}" presName="parentLin" presStyleCnt="0"/>
      <dgm:spPr/>
    </dgm:pt>
    <dgm:pt modelId="{B56D714B-8A72-415A-9122-D103CAA62087}" type="pres">
      <dgm:prSet presAssocID="{2C060ACF-E772-4129-BC48-E27801A77C11}" presName="parentLeftMargin" presStyleLbl="node1" presStyleIdx="0" presStyleCnt="2"/>
      <dgm:spPr/>
    </dgm:pt>
    <dgm:pt modelId="{7575CDB4-77D8-4AF8-9229-FE8A8AD7C689}" type="pres">
      <dgm:prSet presAssocID="{2C060ACF-E772-4129-BC48-E27801A77C11}" presName="parentText" presStyleLbl="node1" presStyleIdx="0" presStyleCnt="2">
        <dgm:presLayoutVars>
          <dgm:chMax val="0"/>
          <dgm:bulletEnabled val="1"/>
        </dgm:presLayoutVars>
      </dgm:prSet>
      <dgm:spPr/>
    </dgm:pt>
    <dgm:pt modelId="{DA98CC2C-1FDF-4981-A84C-576B9BCD5608}" type="pres">
      <dgm:prSet presAssocID="{2C060ACF-E772-4129-BC48-E27801A77C11}" presName="negativeSpace" presStyleCnt="0"/>
      <dgm:spPr/>
    </dgm:pt>
    <dgm:pt modelId="{81014C77-0F49-4792-8EA4-9C75E03C5C17}" type="pres">
      <dgm:prSet presAssocID="{2C060ACF-E772-4129-BC48-E27801A77C11}" presName="childText" presStyleLbl="conFgAcc1" presStyleIdx="0" presStyleCnt="2">
        <dgm:presLayoutVars>
          <dgm:bulletEnabled val="1"/>
        </dgm:presLayoutVars>
      </dgm:prSet>
      <dgm:spPr/>
    </dgm:pt>
    <dgm:pt modelId="{05B7CE12-5230-4E89-9826-40EA9CCD3EAE}" type="pres">
      <dgm:prSet presAssocID="{55988517-93F8-46E8-BF4E-89290103D501}" presName="spaceBetweenRectangles" presStyleCnt="0"/>
      <dgm:spPr/>
    </dgm:pt>
    <dgm:pt modelId="{834CD78B-0C6E-4934-96FF-7909DEC3F971}" type="pres">
      <dgm:prSet presAssocID="{4728632C-4B61-41B8-BC3D-2AE993D1A87A}" presName="parentLin" presStyleCnt="0"/>
      <dgm:spPr/>
    </dgm:pt>
    <dgm:pt modelId="{25E1EBF6-7734-4E2C-BF8F-54CC0AFEFFF9}" type="pres">
      <dgm:prSet presAssocID="{4728632C-4B61-41B8-BC3D-2AE993D1A87A}" presName="parentLeftMargin" presStyleLbl="node1" presStyleIdx="0" presStyleCnt="2"/>
      <dgm:spPr/>
    </dgm:pt>
    <dgm:pt modelId="{1BA75069-C372-42CE-83F1-60DE5EF18176}" type="pres">
      <dgm:prSet presAssocID="{4728632C-4B61-41B8-BC3D-2AE993D1A87A}" presName="parentText" presStyleLbl="node1" presStyleIdx="1" presStyleCnt="2">
        <dgm:presLayoutVars>
          <dgm:chMax val="0"/>
          <dgm:bulletEnabled val="1"/>
        </dgm:presLayoutVars>
      </dgm:prSet>
      <dgm:spPr/>
    </dgm:pt>
    <dgm:pt modelId="{F58A579A-7F69-434B-A3BF-21936E4F42FE}" type="pres">
      <dgm:prSet presAssocID="{4728632C-4B61-41B8-BC3D-2AE993D1A87A}" presName="negativeSpace" presStyleCnt="0"/>
      <dgm:spPr/>
    </dgm:pt>
    <dgm:pt modelId="{A446DEC3-CA47-4661-AF18-842C1E8B1D22}" type="pres">
      <dgm:prSet presAssocID="{4728632C-4B61-41B8-BC3D-2AE993D1A87A}" presName="childText" presStyleLbl="conFgAcc1" presStyleIdx="1" presStyleCnt="2">
        <dgm:presLayoutVars>
          <dgm:bulletEnabled val="1"/>
        </dgm:presLayoutVars>
      </dgm:prSet>
      <dgm:spPr/>
    </dgm:pt>
  </dgm:ptLst>
  <dgm:cxnLst>
    <dgm:cxn modelId="{20D8495D-C809-4DAC-BA9A-EB548D9DB4DF}" type="presOf" srcId="{4728632C-4B61-41B8-BC3D-2AE993D1A87A}" destId="{25E1EBF6-7734-4E2C-BF8F-54CC0AFEFFF9}" srcOrd="0" destOrd="0" presId="urn:microsoft.com/office/officeart/2005/8/layout/list1"/>
    <dgm:cxn modelId="{6AF2A476-BDD4-440E-AD73-3C21EC836775}" type="presOf" srcId="{3F0B15EE-D29D-483E-86A6-D55C3511F313}" destId="{81014C77-0F49-4792-8EA4-9C75E03C5C17}" srcOrd="0" destOrd="0" presId="urn:microsoft.com/office/officeart/2005/8/layout/list1"/>
    <dgm:cxn modelId="{F1BF8E7A-E8E4-4CF0-BE48-C2CA3F3A7FA8}" type="presOf" srcId="{2F7A3B7D-FDB3-4C31-8BC9-F615962ADC7D}" destId="{A446DEC3-CA47-4661-AF18-842C1E8B1D22}" srcOrd="0" destOrd="2" presId="urn:microsoft.com/office/officeart/2005/8/layout/list1"/>
    <dgm:cxn modelId="{77D34AA7-B743-4BE3-887C-6EBE7F4F7239}" type="presOf" srcId="{2C060ACF-E772-4129-BC48-E27801A77C11}" destId="{B56D714B-8A72-415A-9122-D103CAA62087}" srcOrd="0" destOrd="0" presId="urn:microsoft.com/office/officeart/2005/8/layout/list1"/>
    <dgm:cxn modelId="{EC8AE4A7-6183-46C7-A49B-06390625B562}" srcId="{4728632C-4B61-41B8-BC3D-2AE993D1A87A}" destId="{FC79FD0A-B600-45C1-BD13-2E9EBD8D92E1}" srcOrd="1" destOrd="0" parTransId="{D16BCF6B-D504-41C7-9DA3-06E46238460F}" sibTransId="{1D151541-27F0-4CAD-97E5-F4560E33CF36}"/>
    <dgm:cxn modelId="{F57864A8-C70B-4597-B84D-F34C85E80272}" type="presOf" srcId="{FC79FD0A-B600-45C1-BD13-2E9EBD8D92E1}" destId="{A446DEC3-CA47-4661-AF18-842C1E8B1D22}" srcOrd="0" destOrd="1" presId="urn:microsoft.com/office/officeart/2005/8/layout/list1"/>
    <dgm:cxn modelId="{7C7EE3AA-ABCF-40A0-8BFB-34829140D7AD}" srcId="{2C060ACF-E772-4129-BC48-E27801A77C11}" destId="{3F0B15EE-D29D-483E-86A6-D55C3511F313}" srcOrd="0" destOrd="0" parTransId="{0BD21F38-7842-4EC7-8602-6630E841416E}" sibTransId="{BADEED81-485D-4410-B844-F533A6CCBE80}"/>
    <dgm:cxn modelId="{3005A2AD-8DFD-4C5B-8AAF-866E79F32528}" srcId="{459F63B2-64ED-41D5-8F71-9EE4590D184A}" destId="{2C060ACF-E772-4129-BC48-E27801A77C11}" srcOrd="0" destOrd="0" parTransId="{55A7565E-3827-49DD-BA93-88AD0DBC0B1F}" sibTransId="{55988517-93F8-46E8-BF4E-89290103D501}"/>
    <dgm:cxn modelId="{F5DC60BB-A382-4366-AD46-0F7154ED2685}" srcId="{4728632C-4B61-41B8-BC3D-2AE993D1A87A}" destId="{2F7A3B7D-FDB3-4C31-8BC9-F615962ADC7D}" srcOrd="2" destOrd="0" parTransId="{3EF74002-7050-447F-9C31-93401533BFAB}" sibTransId="{3F83C750-DFBF-49E6-BC8D-AE36784DC531}"/>
    <dgm:cxn modelId="{000DB7CD-BAEF-4B6E-8A88-E52BDF02F84C}" type="presOf" srcId="{3AA0160F-EDD6-4472-883A-860B5F6552AC}" destId="{A446DEC3-CA47-4661-AF18-842C1E8B1D22}" srcOrd="0" destOrd="0" presId="urn:microsoft.com/office/officeart/2005/8/layout/list1"/>
    <dgm:cxn modelId="{3D36E5D4-72CE-4447-ADFE-F3CEFAB60895}" type="presOf" srcId="{2C060ACF-E772-4129-BC48-E27801A77C11}" destId="{7575CDB4-77D8-4AF8-9229-FE8A8AD7C689}" srcOrd="1" destOrd="0" presId="urn:microsoft.com/office/officeart/2005/8/layout/list1"/>
    <dgm:cxn modelId="{9FFC68D9-77C8-40F6-9154-DE7AC9673DB7}" type="presOf" srcId="{459F63B2-64ED-41D5-8F71-9EE4590D184A}" destId="{B702A254-11BD-4F23-A202-6A90384E0C80}" srcOrd="0" destOrd="0" presId="urn:microsoft.com/office/officeart/2005/8/layout/list1"/>
    <dgm:cxn modelId="{83C2A3EE-3B0E-4983-895C-24FB8EE5F56F}" type="presOf" srcId="{4728632C-4B61-41B8-BC3D-2AE993D1A87A}" destId="{1BA75069-C372-42CE-83F1-60DE5EF18176}" srcOrd="1" destOrd="0" presId="urn:microsoft.com/office/officeart/2005/8/layout/list1"/>
    <dgm:cxn modelId="{1E5760F6-52BE-4DBA-9E5C-6E2763F639A5}" srcId="{4728632C-4B61-41B8-BC3D-2AE993D1A87A}" destId="{3AA0160F-EDD6-4472-883A-860B5F6552AC}" srcOrd="0" destOrd="0" parTransId="{88475B53-A905-42EF-ADDE-A903B77C64A2}" sibTransId="{1AC16E00-4983-4E31-A794-CE3F708783DD}"/>
    <dgm:cxn modelId="{B7CBB2FA-69D3-403E-939B-0E09D21B56B8}" srcId="{459F63B2-64ED-41D5-8F71-9EE4590D184A}" destId="{4728632C-4B61-41B8-BC3D-2AE993D1A87A}" srcOrd="1" destOrd="0" parTransId="{CBA4012A-613C-46F3-B6A9-D9E7842C1DFB}" sibTransId="{953E94DE-D3B1-47EC-BD15-3869162F8903}"/>
    <dgm:cxn modelId="{566CE919-9A22-49D0-85FB-E390A76CE1CE}" type="presParOf" srcId="{B702A254-11BD-4F23-A202-6A90384E0C80}" destId="{A863C177-C853-45C0-932D-09033A36A62D}" srcOrd="0" destOrd="0" presId="urn:microsoft.com/office/officeart/2005/8/layout/list1"/>
    <dgm:cxn modelId="{28E10532-9F44-442C-BBEB-52F8E6D891CC}" type="presParOf" srcId="{A863C177-C853-45C0-932D-09033A36A62D}" destId="{B56D714B-8A72-415A-9122-D103CAA62087}" srcOrd="0" destOrd="0" presId="urn:microsoft.com/office/officeart/2005/8/layout/list1"/>
    <dgm:cxn modelId="{9EC21245-08DF-4270-86F3-36C10FB112CD}" type="presParOf" srcId="{A863C177-C853-45C0-932D-09033A36A62D}" destId="{7575CDB4-77D8-4AF8-9229-FE8A8AD7C689}" srcOrd="1" destOrd="0" presId="urn:microsoft.com/office/officeart/2005/8/layout/list1"/>
    <dgm:cxn modelId="{BA025FB8-8F40-4F43-AA23-B73E9AC37C4D}" type="presParOf" srcId="{B702A254-11BD-4F23-A202-6A90384E0C80}" destId="{DA98CC2C-1FDF-4981-A84C-576B9BCD5608}" srcOrd="1" destOrd="0" presId="urn:microsoft.com/office/officeart/2005/8/layout/list1"/>
    <dgm:cxn modelId="{DEBAB080-031E-4B54-A1A3-47519F080273}" type="presParOf" srcId="{B702A254-11BD-4F23-A202-6A90384E0C80}" destId="{81014C77-0F49-4792-8EA4-9C75E03C5C17}" srcOrd="2" destOrd="0" presId="urn:microsoft.com/office/officeart/2005/8/layout/list1"/>
    <dgm:cxn modelId="{6BC501AD-2882-4E21-92E6-01E729D92EE0}" type="presParOf" srcId="{B702A254-11BD-4F23-A202-6A90384E0C80}" destId="{05B7CE12-5230-4E89-9826-40EA9CCD3EAE}" srcOrd="3" destOrd="0" presId="urn:microsoft.com/office/officeart/2005/8/layout/list1"/>
    <dgm:cxn modelId="{03DEDB5D-F01D-4187-B4D3-5A8A8AFDE0E3}" type="presParOf" srcId="{B702A254-11BD-4F23-A202-6A90384E0C80}" destId="{834CD78B-0C6E-4934-96FF-7909DEC3F971}" srcOrd="4" destOrd="0" presId="urn:microsoft.com/office/officeart/2005/8/layout/list1"/>
    <dgm:cxn modelId="{0A59C472-1AFD-4511-A29F-E9A3ECAB2D6D}" type="presParOf" srcId="{834CD78B-0C6E-4934-96FF-7909DEC3F971}" destId="{25E1EBF6-7734-4E2C-BF8F-54CC0AFEFFF9}" srcOrd="0" destOrd="0" presId="urn:microsoft.com/office/officeart/2005/8/layout/list1"/>
    <dgm:cxn modelId="{59668514-7646-4FA2-8C59-24CB8C0689C4}" type="presParOf" srcId="{834CD78B-0C6E-4934-96FF-7909DEC3F971}" destId="{1BA75069-C372-42CE-83F1-60DE5EF18176}" srcOrd="1" destOrd="0" presId="urn:microsoft.com/office/officeart/2005/8/layout/list1"/>
    <dgm:cxn modelId="{F62A768A-6B33-4D8C-82FA-CF11E06D0003}" type="presParOf" srcId="{B702A254-11BD-4F23-A202-6A90384E0C80}" destId="{F58A579A-7F69-434B-A3BF-21936E4F42FE}" srcOrd="5" destOrd="0" presId="urn:microsoft.com/office/officeart/2005/8/layout/list1"/>
    <dgm:cxn modelId="{A8D772EA-C368-4D4D-9A9F-493D5261C084}" type="presParOf" srcId="{B702A254-11BD-4F23-A202-6A90384E0C80}" destId="{A446DEC3-CA47-4661-AF18-842C1E8B1D22}"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1930E34-060F-46DF-A243-9EEA8EBAD014}"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48D4C453-4022-4558-9E1C-C59BDE0EAABA}">
      <dgm:prSet/>
      <dgm:spPr/>
      <dgm:t>
        <a:bodyPr/>
        <a:lstStyle/>
        <a:p>
          <a:r>
            <a:rPr lang="en-US"/>
            <a:t>Critical to distinguish from </a:t>
          </a:r>
          <a:r>
            <a:rPr lang="en-US" u="sng"/>
            <a:t>inter</a:t>
          </a:r>
          <a:r>
            <a:rPr lang="en-US"/>
            <a:t>action, no matter how intimate; not just a matter of inter-dependence, but an ontological inseparability.  </a:t>
          </a:r>
        </a:p>
      </dgm:t>
    </dgm:pt>
    <dgm:pt modelId="{788C9A33-89B5-4B6E-836C-2913062C4F6D}" type="parTrans" cxnId="{1F04D9A9-E06D-4BB1-9CB9-FC513D29BA80}">
      <dgm:prSet/>
      <dgm:spPr/>
      <dgm:t>
        <a:bodyPr/>
        <a:lstStyle/>
        <a:p>
          <a:endParaRPr lang="en-US"/>
        </a:p>
      </dgm:t>
    </dgm:pt>
    <dgm:pt modelId="{6FA13F56-B0D4-4293-9A14-D46025357E9A}" type="sibTrans" cxnId="{1F04D9A9-E06D-4BB1-9CB9-FC513D29BA80}">
      <dgm:prSet/>
      <dgm:spPr/>
      <dgm:t>
        <a:bodyPr/>
        <a:lstStyle/>
        <a:p>
          <a:endParaRPr lang="en-US"/>
        </a:p>
      </dgm:t>
    </dgm:pt>
    <dgm:pt modelId="{F1CD5FF5-F9A5-41DD-A921-B46983F1F0B0}">
      <dgm:prSet/>
      <dgm:spPr/>
      <dgm:t>
        <a:bodyPr/>
        <a:lstStyle/>
        <a:p>
          <a:r>
            <a:rPr lang="en-US"/>
            <a:t>Barad: intra-action, entanglement; material-discursive becoming</a:t>
          </a:r>
        </a:p>
      </dgm:t>
    </dgm:pt>
    <dgm:pt modelId="{6AD27525-21A8-4333-AB6A-F6B15816AB5E}" type="parTrans" cxnId="{64175C98-7FBD-4714-A56D-C01206AD4FCE}">
      <dgm:prSet/>
      <dgm:spPr/>
      <dgm:t>
        <a:bodyPr/>
        <a:lstStyle/>
        <a:p>
          <a:endParaRPr lang="en-US"/>
        </a:p>
      </dgm:t>
    </dgm:pt>
    <dgm:pt modelId="{A6B1DAB5-5305-4167-AC86-A114A63CABB5}" type="sibTrans" cxnId="{64175C98-7FBD-4714-A56D-C01206AD4FCE}">
      <dgm:prSet/>
      <dgm:spPr/>
      <dgm:t>
        <a:bodyPr/>
        <a:lstStyle/>
        <a:p>
          <a:endParaRPr lang="en-US"/>
        </a:p>
      </dgm:t>
    </dgm:pt>
    <dgm:pt modelId="{6831D1A3-6294-4121-B7BF-56F28766E1DC}">
      <dgm:prSet/>
      <dgm:spPr/>
      <dgm:t>
        <a:bodyPr/>
        <a:lstStyle/>
        <a:p>
          <a:r>
            <a:rPr lang="en-US"/>
            <a:t>Braidotti (building on Deleuze and Guattari): a nomadic, transversal ‘assemblage’ that involves non-human actors and technological media </a:t>
          </a:r>
        </a:p>
      </dgm:t>
    </dgm:pt>
    <dgm:pt modelId="{DC8BD128-67C8-4DA6-8DEB-6CFB1C990BD2}" type="parTrans" cxnId="{E53E76A5-1EC7-4393-94B2-5165B1083B09}">
      <dgm:prSet/>
      <dgm:spPr/>
      <dgm:t>
        <a:bodyPr/>
        <a:lstStyle/>
        <a:p>
          <a:endParaRPr lang="en-US"/>
        </a:p>
      </dgm:t>
    </dgm:pt>
    <dgm:pt modelId="{C4E6CAFF-6A79-4D88-947D-98ADB83285FC}" type="sibTrans" cxnId="{E53E76A5-1EC7-4393-94B2-5165B1083B09}">
      <dgm:prSet/>
      <dgm:spPr/>
      <dgm:t>
        <a:bodyPr/>
        <a:lstStyle/>
        <a:p>
          <a:endParaRPr lang="en-US"/>
        </a:p>
      </dgm:t>
    </dgm:pt>
    <dgm:pt modelId="{76642925-B08E-45EC-852E-1D6C9BF08829}">
      <dgm:prSet/>
      <dgm:spPr/>
      <dgm:t>
        <a:bodyPr/>
        <a:lstStyle/>
        <a:p>
          <a:r>
            <a:rPr lang="en-US" dirty="0"/>
            <a:t>Haraway and Puar: conception of the cyborg, </a:t>
          </a:r>
          <a:r>
            <a:rPr lang="en-US" dirty="0" err="1"/>
            <a:t>natureculture</a:t>
          </a:r>
          <a:endParaRPr lang="en-US" dirty="0"/>
        </a:p>
      </dgm:t>
    </dgm:pt>
    <dgm:pt modelId="{29D77E41-65D3-4B21-83A4-80CF75A9F807}" type="parTrans" cxnId="{1997E774-1E8A-46D1-8564-AC396F879353}">
      <dgm:prSet/>
      <dgm:spPr/>
      <dgm:t>
        <a:bodyPr/>
        <a:lstStyle/>
        <a:p>
          <a:endParaRPr lang="en-US"/>
        </a:p>
      </dgm:t>
    </dgm:pt>
    <dgm:pt modelId="{F888E786-E3A8-443B-86BE-966DC79E718B}" type="sibTrans" cxnId="{1997E774-1E8A-46D1-8564-AC396F879353}">
      <dgm:prSet/>
      <dgm:spPr/>
      <dgm:t>
        <a:bodyPr/>
        <a:lstStyle/>
        <a:p>
          <a:endParaRPr lang="en-US"/>
        </a:p>
      </dgm:t>
    </dgm:pt>
    <dgm:pt modelId="{30918745-6CF6-4D02-8D05-A31CAF00BBDE}" type="pres">
      <dgm:prSet presAssocID="{D1930E34-060F-46DF-A243-9EEA8EBAD014}" presName="linear" presStyleCnt="0">
        <dgm:presLayoutVars>
          <dgm:animLvl val="lvl"/>
          <dgm:resizeHandles val="exact"/>
        </dgm:presLayoutVars>
      </dgm:prSet>
      <dgm:spPr/>
    </dgm:pt>
    <dgm:pt modelId="{4CB01647-6E67-407D-AF5B-39938FF8177A}" type="pres">
      <dgm:prSet presAssocID="{48D4C453-4022-4558-9E1C-C59BDE0EAABA}" presName="parentText" presStyleLbl="node1" presStyleIdx="0" presStyleCnt="4">
        <dgm:presLayoutVars>
          <dgm:chMax val="0"/>
          <dgm:bulletEnabled val="1"/>
        </dgm:presLayoutVars>
      </dgm:prSet>
      <dgm:spPr/>
    </dgm:pt>
    <dgm:pt modelId="{28B0B376-191E-4DF5-B919-7586BD0340D1}" type="pres">
      <dgm:prSet presAssocID="{6FA13F56-B0D4-4293-9A14-D46025357E9A}" presName="spacer" presStyleCnt="0"/>
      <dgm:spPr/>
    </dgm:pt>
    <dgm:pt modelId="{1AD01770-5ED9-4BD5-AC80-2F5963C34551}" type="pres">
      <dgm:prSet presAssocID="{F1CD5FF5-F9A5-41DD-A921-B46983F1F0B0}" presName="parentText" presStyleLbl="node1" presStyleIdx="1" presStyleCnt="4">
        <dgm:presLayoutVars>
          <dgm:chMax val="0"/>
          <dgm:bulletEnabled val="1"/>
        </dgm:presLayoutVars>
      </dgm:prSet>
      <dgm:spPr/>
    </dgm:pt>
    <dgm:pt modelId="{C388743D-8808-48F7-8F36-01522A65E3B5}" type="pres">
      <dgm:prSet presAssocID="{A6B1DAB5-5305-4167-AC86-A114A63CABB5}" presName="spacer" presStyleCnt="0"/>
      <dgm:spPr/>
    </dgm:pt>
    <dgm:pt modelId="{6FDE5432-C0EF-4575-A9C1-869FEE29E63E}" type="pres">
      <dgm:prSet presAssocID="{6831D1A3-6294-4121-B7BF-56F28766E1DC}" presName="parentText" presStyleLbl="node1" presStyleIdx="2" presStyleCnt="4">
        <dgm:presLayoutVars>
          <dgm:chMax val="0"/>
          <dgm:bulletEnabled val="1"/>
        </dgm:presLayoutVars>
      </dgm:prSet>
      <dgm:spPr/>
    </dgm:pt>
    <dgm:pt modelId="{FD899B82-76C4-4C89-B30C-A17323207180}" type="pres">
      <dgm:prSet presAssocID="{C4E6CAFF-6A79-4D88-947D-98ADB83285FC}" presName="spacer" presStyleCnt="0"/>
      <dgm:spPr/>
    </dgm:pt>
    <dgm:pt modelId="{01171BBC-B20A-4F39-A64E-F7C52E479698}" type="pres">
      <dgm:prSet presAssocID="{76642925-B08E-45EC-852E-1D6C9BF08829}" presName="parentText" presStyleLbl="node1" presStyleIdx="3" presStyleCnt="4">
        <dgm:presLayoutVars>
          <dgm:chMax val="0"/>
          <dgm:bulletEnabled val="1"/>
        </dgm:presLayoutVars>
      </dgm:prSet>
      <dgm:spPr/>
    </dgm:pt>
  </dgm:ptLst>
  <dgm:cxnLst>
    <dgm:cxn modelId="{51DB6F30-970D-4381-B97D-809653E10E8B}" type="presOf" srcId="{6831D1A3-6294-4121-B7BF-56F28766E1DC}" destId="{6FDE5432-C0EF-4575-A9C1-869FEE29E63E}" srcOrd="0" destOrd="0" presId="urn:microsoft.com/office/officeart/2005/8/layout/vList2"/>
    <dgm:cxn modelId="{1997E774-1E8A-46D1-8564-AC396F879353}" srcId="{D1930E34-060F-46DF-A243-9EEA8EBAD014}" destId="{76642925-B08E-45EC-852E-1D6C9BF08829}" srcOrd="3" destOrd="0" parTransId="{29D77E41-65D3-4B21-83A4-80CF75A9F807}" sibTransId="{F888E786-E3A8-443B-86BE-966DC79E718B}"/>
    <dgm:cxn modelId="{33BCDB7E-C6B3-408D-AE1B-C96A2CA837DF}" type="presOf" srcId="{76642925-B08E-45EC-852E-1D6C9BF08829}" destId="{01171BBC-B20A-4F39-A64E-F7C52E479698}" srcOrd="0" destOrd="0" presId="urn:microsoft.com/office/officeart/2005/8/layout/vList2"/>
    <dgm:cxn modelId="{263CA78E-A551-414A-BD4A-C4029374886C}" type="presOf" srcId="{D1930E34-060F-46DF-A243-9EEA8EBAD014}" destId="{30918745-6CF6-4D02-8D05-A31CAF00BBDE}" srcOrd="0" destOrd="0" presId="urn:microsoft.com/office/officeart/2005/8/layout/vList2"/>
    <dgm:cxn modelId="{E92E2B94-998A-47B1-8B32-27F71A994B4D}" type="presOf" srcId="{48D4C453-4022-4558-9E1C-C59BDE0EAABA}" destId="{4CB01647-6E67-407D-AF5B-39938FF8177A}" srcOrd="0" destOrd="0" presId="urn:microsoft.com/office/officeart/2005/8/layout/vList2"/>
    <dgm:cxn modelId="{64175C98-7FBD-4714-A56D-C01206AD4FCE}" srcId="{D1930E34-060F-46DF-A243-9EEA8EBAD014}" destId="{F1CD5FF5-F9A5-41DD-A921-B46983F1F0B0}" srcOrd="1" destOrd="0" parTransId="{6AD27525-21A8-4333-AB6A-F6B15816AB5E}" sibTransId="{A6B1DAB5-5305-4167-AC86-A114A63CABB5}"/>
    <dgm:cxn modelId="{E53E76A5-1EC7-4393-94B2-5165B1083B09}" srcId="{D1930E34-060F-46DF-A243-9EEA8EBAD014}" destId="{6831D1A3-6294-4121-B7BF-56F28766E1DC}" srcOrd="2" destOrd="0" parTransId="{DC8BD128-67C8-4DA6-8DEB-6CFB1C990BD2}" sibTransId="{C4E6CAFF-6A79-4D88-947D-98ADB83285FC}"/>
    <dgm:cxn modelId="{1F04D9A9-E06D-4BB1-9CB9-FC513D29BA80}" srcId="{D1930E34-060F-46DF-A243-9EEA8EBAD014}" destId="{48D4C453-4022-4558-9E1C-C59BDE0EAABA}" srcOrd="0" destOrd="0" parTransId="{788C9A33-89B5-4B6E-836C-2913062C4F6D}" sibTransId="{6FA13F56-B0D4-4293-9A14-D46025357E9A}"/>
    <dgm:cxn modelId="{964558E8-2F7B-4A2F-8094-E801E58CBC3F}" type="presOf" srcId="{F1CD5FF5-F9A5-41DD-A921-B46983F1F0B0}" destId="{1AD01770-5ED9-4BD5-AC80-2F5963C34551}" srcOrd="0" destOrd="0" presId="urn:microsoft.com/office/officeart/2005/8/layout/vList2"/>
    <dgm:cxn modelId="{32544A89-3F9C-4CF3-ADE3-BEF4AA1B05E3}" type="presParOf" srcId="{30918745-6CF6-4D02-8D05-A31CAF00BBDE}" destId="{4CB01647-6E67-407D-AF5B-39938FF8177A}" srcOrd="0" destOrd="0" presId="urn:microsoft.com/office/officeart/2005/8/layout/vList2"/>
    <dgm:cxn modelId="{F97BC40A-97D7-44D3-8652-7F37BD00871B}" type="presParOf" srcId="{30918745-6CF6-4D02-8D05-A31CAF00BBDE}" destId="{28B0B376-191E-4DF5-B919-7586BD0340D1}" srcOrd="1" destOrd="0" presId="urn:microsoft.com/office/officeart/2005/8/layout/vList2"/>
    <dgm:cxn modelId="{824A3D83-6543-4016-9D5D-E50A9AB246FF}" type="presParOf" srcId="{30918745-6CF6-4D02-8D05-A31CAF00BBDE}" destId="{1AD01770-5ED9-4BD5-AC80-2F5963C34551}" srcOrd="2" destOrd="0" presId="urn:microsoft.com/office/officeart/2005/8/layout/vList2"/>
    <dgm:cxn modelId="{DB5B8B44-E1D7-4E23-96D9-3F02FA7C7270}" type="presParOf" srcId="{30918745-6CF6-4D02-8D05-A31CAF00BBDE}" destId="{C388743D-8808-48F7-8F36-01522A65E3B5}" srcOrd="3" destOrd="0" presId="urn:microsoft.com/office/officeart/2005/8/layout/vList2"/>
    <dgm:cxn modelId="{BD372977-7821-4B33-B6AD-4F63B3B9BBD0}" type="presParOf" srcId="{30918745-6CF6-4D02-8D05-A31CAF00BBDE}" destId="{6FDE5432-C0EF-4575-A9C1-869FEE29E63E}" srcOrd="4" destOrd="0" presId="urn:microsoft.com/office/officeart/2005/8/layout/vList2"/>
    <dgm:cxn modelId="{EE7C9713-33E0-48F2-998C-6BC66A9DE471}" type="presParOf" srcId="{30918745-6CF6-4D02-8D05-A31CAF00BBDE}" destId="{FD899B82-76C4-4C89-B30C-A17323207180}" srcOrd="5" destOrd="0" presId="urn:microsoft.com/office/officeart/2005/8/layout/vList2"/>
    <dgm:cxn modelId="{AD2785D0-9857-44E4-BCA8-7438247E83F9}" type="presParOf" srcId="{30918745-6CF6-4D02-8D05-A31CAF00BBDE}" destId="{01171BBC-B20A-4F39-A64E-F7C52E479698}"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D1A814-42E6-49E8-A799-212295B41FAD}">
      <dsp:nvSpPr>
        <dsp:cNvPr id="0" name=""/>
        <dsp:cNvSpPr/>
      </dsp:nvSpPr>
      <dsp:spPr>
        <a:xfrm>
          <a:off x="46" y="36153"/>
          <a:ext cx="4487981" cy="1441195"/>
        </a:xfrm>
        <a:prstGeom prst="rect">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kern="1200"/>
            <a:t>Move to thinking of writing as a process: Lucy Calkins (1984), Donald Graves (1983), Donald Murray (1985).</a:t>
          </a:r>
        </a:p>
      </dsp:txBody>
      <dsp:txXfrm>
        <a:off x="46" y="36153"/>
        <a:ext cx="4487981" cy="1441195"/>
      </dsp:txXfrm>
    </dsp:sp>
    <dsp:sp modelId="{EC53F33C-C50F-4CA1-B092-263CD50C396E}">
      <dsp:nvSpPr>
        <dsp:cNvPr id="0" name=""/>
        <dsp:cNvSpPr/>
      </dsp:nvSpPr>
      <dsp:spPr>
        <a:xfrm>
          <a:off x="46" y="1477348"/>
          <a:ext cx="4487981" cy="2209724"/>
        </a:xfrm>
        <a:prstGeom prst="rect">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F407154-FD62-4EF0-BD41-D3FE16CBFB11}">
      <dsp:nvSpPr>
        <dsp:cNvPr id="0" name=""/>
        <dsp:cNvSpPr/>
      </dsp:nvSpPr>
      <dsp:spPr>
        <a:xfrm>
          <a:off x="5116346" y="36153"/>
          <a:ext cx="4487981" cy="1441195"/>
        </a:xfrm>
        <a:prstGeom prst="rect">
          <a:avLst/>
        </a:prstGeom>
        <a:solidFill>
          <a:schemeClr val="accent5">
            <a:hueOff val="-1684631"/>
            <a:satOff val="-7944"/>
            <a:lumOff val="1960"/>
            <a:alphaOff val="0"/>
          </a:schemeClr>
        </a:solidFill>
        <a:ln w="15875" cap="flat" cmpd="sng" algn="ctr">
          <a:solidFill>
            <a:schemeClr val="accent5">
              <a:hueOff val="-1684631"/>
              <a:satOff val="-7944"/>
              <a:lumOff val="196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kern="1200"/>
            <a:t>More attention paid to writing as a form of inquiry: </a:t>
          </a:r>
        </a:p>
      </dsp:txBody>
      <dsp:txXfrm>
        <a:off x="5116346" y="36153"/>
        <a:ext cx="4487981" cy="1441195"/>
      </dsp:txXfrm>
    </dsp:sp>
    <dsp:sp modelId="{43A79BB6-B2AD-48CB-A9C5-D932D1BA9435}">
      <dsp:nvSpPr>
        <dsp:cNvPr id="0" name=""/>
        <dsp:cNvSpPr/>
      </dsp:nvSpPr>
      <dsp:spPr>
        <a:xfrm>
          <a:off x="5116346" y="1477348"/>
          <a:ext cx="4487981" cy="2209724"/>
        </a:xfrm>
        <a:prstGeom prst="rect">
          <a:avLst/>
        </a:prstGeom>
        <a:solidFill>
          <a:schemeClr val="accent5">
            <a:tint val="40000"/>
            <a:alpha val="90000"/>
            <a:hueOff val="-1775408"/>
            <a:satOff val="-5040"/>
            <a:lumOff val="151"/>
            <a:alphaOff val="0"/>
          </a:schemeClr>
        </a:solidFill>
        <a:ln w="15875" cap="flat" cmpd="sng" algn="ctr">
          <a:solidFill>
            <a:schemeClr val="accent5">
              <a:tint val="40000"/>
              <a:alpha val="90000"/>
              <a:hueOff val="-1775408"/>
              <a:satOff val="-5040"/>
              <a:lumOff val="15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kern="1200" baseline="0"/>
            <a:t>Writing as part of phenomenological practice:  Adams and Van Manen (2017)</a:t>
          </a:r>
          <a:endParaRPr lang="en-US" sz="2300" kern="1200"/>
        </a:p>
        <a:p>
          <a:pPr marL="228600" lvl="1" indent="-228600" algn="l" defTabSz="1022350">
            <a:lnSpc>
              <a:spcPct val="90000"/>
            </a:lnSpc>
            <a:spcBef>
              <a:spcPct val="0"/>
            </a:spcBef>
            <a:spcAft>
              <a:spcPct val="15000"/>
            </a:spcAft>
            <a:buChar char="•"/>
          </a:pPr>
          <a:r>
            <a:rPr lang="en-US" sz="2300" kern="1200" baseline="0"/>
            <a:t>Writing and autoethnography: Austin &amp; Hickey (2007); Holman Jones, Adams, &amp; Ellis, (2013)</a:t>
          </a:r>
          <a:endParaRPr lang="en-US" sz="2300" kern="1200"/>
        </a:p>
      </dsp:txBody>
      <dsp:txXfrm>
        <a:off x="5116346" y="1477348"/>
        <a:ext cx="4487981" cy="22097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014C77-0F49-4792-8EA4-9C75E03C5C17}">
      <dsp:nvSpPr>
        <dsp:cNvPr id="0" name=""/>
        <dsp:cNvSpPr/>
      </dsp:nvSpPr>
      <dsp:spPr>
        <a:xfrm>
          <a:off x="0" y="292193"/>
          <a:ext cx="5913437" cy="1556100"/>
        </a:xfrm>
        <a:prstGeom prst="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8948" tIns="395732" rIns="458948"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baseline="0" dirty="0"/>
            <a:t>Most teachers don’t closely consider what “counts” as writing, and report having negative memories of and low confidence in writing. This can make teaching writing challenging</a:t>
          </a:r>
          <a:endParaRPr lang="en-US" sz="1900" kern="1200" dirty="0"/>
        </a:p>
      </dsp:txBody>
      <dsp:txXfrm>
        <a:off x="0" y="292193"/>
        <a:ext cx="5913437" cy="1556100"/>
      </dsp:txXfrm>
    </dsp:sp>
    <dsp:sp modelId="{7575CDB4-77D8-4AF8-9229-FE8A8AD7C689}">
      <dsp:nvSpPr>
        <dsp:cNvPr id="0" name=""/>
        <dsp:cNvSpPr/>
      </dsp:nvSpPr>
      <dsp:spPr>
        <a:xfrm>
          <a:off x="295671" y="11753"/>
          <a:ext cx="4139405" cy="560880"/>
        </a:xfrm>
        <a:prstGeom prst="roundRect">
          <a:avLst/>
        </a:prstGeom>
        <a:gradFill rotWithShape="0">
          <a:gsLst>
            <a:gs pos="0">
              <a:schemeClr val="dk2">
                <a:hueOff val="0"/>
                <a:satOff val="0"/>
                <a:lumOff val="0"/>
                <a:alphaOff val="0"/>
                <a:tint val="98000"/>
                <a:satMod val="110000"/>
                <a:lumMod val="104000"/>
              </a:schemeClr>
            </a:gs>
            <a:gs pos="69000">
              <a:schemeClr val="dk2">
                <a:hueOff val="0"/>
                <a:satOff val="0"/>
                <a:lumOff val="0"/>
                <a:alphaOff val="0"/>
                <a:shade val="88000"/>
                <a:satMod val="130000"/>
                <a:lumMod val="92000"/>
              </a:schemeClr>
            </a:gs>
            <a:gs pos="100000">
              <a:schemeClr val="dk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6460" tIns="0" rIns="156460" bIns="0" numCol="1" spcCol="1270" anchor="ctr" anchorCtr="0">
          <a:noAutofit/>
        </a:bodyPr>
        <a:lstStyle/>
        <a:p>
          <a:pPr marL="0" lvl="0" indent="0" algn="l" defTabSz="844550">
            <a:lnSpc>
              <a:spcPct val="90000"/>
            </a:lnSpc>
            <a:spcBef>
              <a:spcPct val="0"/>
            </a:spcBef>
            <a:spcAft>
              <a:spcPct val="35000"/>
            </a:spcAft>
            <a:buNone/>
          </a:pPr>
          <a:r>
            <a:rPr lang="en-US" sz="1900" kern="1200"/>
            <a:t>Cremin &amp; Oliver (2016): a lit review of teachers’ writing identities</a:t>
          </a:r>
        </a:p>
      </dsp:txBody>
      <dsp:txXfrm>
        <a:off x="323051" y="39133"/>
        <a:ext cx="4084645" cy="506120"/>
      </dsp:txXfrm>
    </dsp:sp>
    <dsp:sp modelId="{A446DEC3-CA47-4661-AF18-842C1E8B1D22}">
      <dsp:nvSpPr>
        <dsp:cNvPr id="0" name=""/>
        <dsp:cNvSpPr/>
      </dsp:nvSpPr>
      <dsp:spPr>
        <a:xfrm>
          <a:off x="0" y="2231333"/>
          <a:ext cx="5913437" cy="2394000"/>
        </a:xfrm>
        <a:prstGeom prst="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8948" tIns="395732" rIns="458948"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baseline="0"/>
            <a:t>relations with others – their own teachers, their students, their professional life (McCarthey &amp; Moje, 2002; Hall, 2008)</a:t>
          </a:r>
          <a:endParaRPr lang="en-US" sz="1900" kern="1200"/>
        </a:p>
        <a:p>
          <a:pPr marL="171450" lvl="1" indent="-171450" algn="l" defTabSz="844550">
            <a:lnSpc>
              <a:spcPct val="90000"/>
            </a:lnSpc>
            <a:spcBef>
              <a:spcPct val="0"/>
            </a:spcBef>
            <a:spcAft>
              <a:spcPct val="15000"/>
            </a:spcAft>
            <a:buChar char="•"/>
          </a:pPr>
          <a:r>
            <a:rPr lang="en-US" sz="1900" kern="1200" baseline="0"/>
            <a:t>Institutional factors, like emphasis on testing (Cremin &amp; Baker, 2010, 2014)</a:t>
          </a:r>
          <a:endParaRPr lang="en-US" sz="1900" kern="1200"/>
        </a:p>
        <a:p>
          <a:pPr marL="171450" lvl="1" indent="-171450" algn="l" defTabSz="844550">
            <a:lnSpc>
              <a:spcPct val="90000"/>
            </a:lnSpc>
            <a:spcBef>
              <a:spcPct val="0"/>
            </a:spcBef>
            <a:spcAft>
              <a:spcPct val="15000"/>
            </a:spcAft>
            <a:buChar char="•"/>
          </a:pPr>
          <a:r>
            <a:rPr lang="en-US" sz="1900" kern="1200" baseline="0"/>
            <a:t>Their own writing history (McKinney and Giorgis, 2009; Yeo, 2007)</a:t>
          </a:r>
          <a:endParaRPr lang="en-US" sz="1900" kern="1200"/>
        </a:p>
      </dsp:txBody>
      <dsp:txXfrm>
        <a:off x="0" y="2231333"/>
        <a:ext cx="5913437" cy="2394000"/>
      </dsp:txXfrm>
    </dsp:sp>
    <dsp:sp modelId="{1BA75069-C372-42CE-83F1-60DE5EF18176}">
      <dsp:nvSpPr>
        <dsp:cNvPr id="0" name=""/>
        <dsp:cNvSpPr/>
      </dsp:nvSpPr>
      <dsp:spPr>
        <a:xfrm>
          <a:off x="295671" y="1950893"/>
          <a:ext cx="4139405" cy="560880"/>
        </a:xfrm>
        <a:prstGeom prst="roundRect">
          <a:avLst/>
        </a:prstGeom>
        <a:gradFill rotWithShape="0">
          <a:gsLst>
            <a:gs pos="0">
              <a:schemeClr val="dk2">
                <a:hueOff val="0"/>
                <a:satOff val="0"/>
                <a:lumOff val="0"/>
                <a:alphaOff val="0"/>
                <a:tint val="98000"/>
                <a:satMod val="110000"/>
                <a:lumMod val="104000"/>
              </a:schemeClr>
            </a:gs>
            <a:gs pos="69000">
              <a:schemeClr val="dk2">
                <a:hueOff val="0"/>
                <a:satOff val="0"/>
                <a:lumOff val="0"/>
                <a:alphaOff val="0"/>
                <a:shade val="88000"/>
                <a:satMod val="130000"/>
                <a:lumMod val="92000"/>
              </a:schemeClr>
            </a:gs>
            <a:gs pos="100000">
              <a:schemeClr val="dk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6460" tIns="0" rIns="156460" bIns="0" numCol="1" spcCol="1270" anchor="ctr" anchorCtr="0">
          <a:noAutofit/>
        </a:bodyPr>
        <a:lstStyle/>
        <a:p>
          <a:pPr marL="0" lvl="0" indent="0" algn="l" defTabSz="844550">
            <a:lnSpc>
              <a:spcPct val="90000"/>
            </a:lnSpc>
            <a:spcBef>
              <a:spcPct val="0"/>
            </a:spcBef>
            <a:spcAft>
              <a:spcPct val="35000"/>
            </a:spcAft>
            <a:buNone/>
          </a:pPr>
          <a:r>
            <a:rPr lang="en-US" sz="1900" kern="1200"/>
            <a:t>Teacher’s writing identities are formed though:</a:t>
          </a:r>
        </a:p>
      </dsp:txBody>
      <dsp:txXfrm>
        <a:off x="323051" y="1978273"/>
        <a:ext cx="4084645" cy="5061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B01647-6E67-407D-AF5B-39938FF8177A}">
      <dsp:nvSpPr>
        <dsp:cNvPr id="0" name=""/>
        <dsp:cNvSpPr/>
      </dsp:nvSpPr>
      <dsp:spPr>
        <a:xfrm>
          <a:off x="0" y="16524"/>
          <a:ext cx="5913437" cy="1105649"/>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Critical to distinguish from </a:t>
          </a:r>
          <a:r>
            <a:rPr lang="en-US" sz="2100" u="sng" kern="1200"/>
            <a:t>inter</a:t>
          </a:r>
          <a:r>
            <a:rPr lang="en-US" sz="2100" kern="1200"/>
            <a:t>action, no matter how intimate; not just a matter of inter-dependence, but an ontological inseparability.  </a:t>
          </a:r>
        </a:p>
      </dsp:txBody>
      <dsp:txXfrm>
        <a:off x="53973" y="70497"/>
        <a:ext cx="5805491" cy="997703"/>
      </dsp:txXfrm>
    </dsp:sp>
    <dsp:sp modelId="{1AD01770-5ED9-4BD5-AC80-2F5963C34551}">
      <dsp:nvSpPr>
        <dsp:cNvPr id="0" name=""/>
        <dsp:cNvSpPr/>
      </dsp:nvSpPr>
      <dsp:spPr>
        <a:xfrm>
          <a:off x="0" y="1182654"/>
          <a:ext cx="5913437" cy="1105649"/>
        </a:xfrm>
        <a:prstGeom prst="roundRect">
          <a:avLst/>
        </a:prstGeom>
        <a:gradFill rotWithShape="0">
          <a:gsLst>
            <a:gs pos="0">
              <a:schemeClr val="accent2">
                <a:hueOff val="-1130992"/>
                <a:satOff val="3728"/>
                <a:lumOff val="3987"/>
                <a:alphaOff val="0"/>
                <a:tint val="98000"/>
                <a:satMod val="110000"/>
                <a:lumMod val="104000"/>
              </a:schemeClr>
            </a:gs>
            <a:gs pos="69000">
              <a:schemeClr val="accent2">
                <a:hueOff val="-1130992"/>
                <a:satOff val="3728"/>
                <a:lumOff val="3987"/>
                <a:alphaOff val="0"/>
                <a:shade val="88000"/>
                <a:satMod val="130000"/>
                <a:lumMod val="92000"/>
              </a:schemeClr>
            </a:gs>
            <a:gs pos="100000">
              <a:schemeClr val="accent2">
                <a:hueOff val="-1130992"/>
                <a:satOff val="3728"/>
                <a:lumOff val="3987"/>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Barad: intra-action, entanglement; material-discursive becoming</a:t>
          </a:r>
        </a:p>
      </dsp:txBody>
      <dsp:txXfrm>
        <a:off x="53973" y="1236627"/>
        <a:ext cx="5805491" cy="997703"/>
      </dsp:txXfrm>
    </dsp:sp>
    <dsp:sp modelId="{6FDE5432-C0EF-4575-A9C1-869FEE29E63E}">
      <dsp:nvSpPr>
        <dsp:cNvPr id="0" name=""/>
        <dsp:cNvSpPr/>
      </dsp:nvSpPr>
      <dsp:spPr>
        <a:xfrm>
          <a:off x="0" y="2348784"/>
          <a:ext cx="5913437" cy="1105649"/>
        </a:xfrm>
        <a:prstGeom prst="roundRect">
          <a:avLst/>
        </a:prstGeom>
        <a:gradFill rotWithShape="0">
          <a:gsLst>
            <a:gs pos="0">
              <a:schemeClr val="accent2">
                <a:hueOff val="-2261984"/>
                <a:satOff val="7457"/>
                <a:lumOff val="7974"/>
                <a:alphaOff val="0"/>
                <a:tint val="98000"/>
                <a:satMod val="110000"/>
                <a:lumMod val="104000"/>
              </a:schemeClr>
            </a:gs>
            <a:gs pos="69000">
              <a:schemeClr val="accent2">
                <a:hueOff val="-2261984"/>
                <a:satOff val="7457"/>
                <a:lumOff val="7974"/>
                <a:alphaOff val="0"/>
                <a:shade val="88000"/>
                <a:satMod val="130000"/>
                <a:lumMod val="92000"/>
              </a:schemeClr>
            </a:gs>
            <a:gs pos="100000">
              <a:schemeClr val="accent2">
                <a:hueOff val="-2261984"/>
                <a:satOff val="7457"/>
                <a:lumOff val="7974"/>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Braidotti (building on Deleuze and Guattari): a nomadic, transversal ‘assemblage’ that involves non-human actors and technological media </a:t>
          </a:r>
        </a:p>
      </dsp:txBody>
      <dsp:txXfrm>
        <a:off x="53973" y="2402757"/>
        <a:ext cx="5805491" cy="997703"/>
      </dsp:txXfrm>
    </dsp:sp>
    <dsp:sp modelId="{01171BBC-B20A-4F39-A64E-F7C52E479698}">
      <dsp:nvSpPr>
        <dsp:cNvPr id="0" name=""/>
        <dsp:cNvSpPr/>
      </dsp:nvSpPr>
      <dsp:spPr>
        <a:xfrm>
          <a:off x="0" y="3514914"/>
          <a:ext cx="5913437" cy="1105649"/>
        </a:xfrm>
        <a:prstGeom prst="roundRect">
          <a:avLst/>
        </a:prstGeom>
        <a:gradFill rotWithShape="0">
          <a:gsLst>
            <a:gs pos="0">
              <a:schemeClr val="accent2">
                <a:hueOff val="-3392975"/>
                <a:satOff val="11185"/>
                <a:lumOff val="11961"/>
                <a:alphaOff val="0"/>
                <a:tint val="98000"/>
                <a:satMod val="110000"/>
                <a:lumMod val="104000"/>
              </a:schemeClr>
            </a:gs>
            <a:gs pos="69000">
              <a:schemeClr val="accent2">
                <a:hueOff val="-3392975"/>
                <a:satOff val="11185"/>
                <a:lumOff val="11961"/>
                <a:alphaOff val="0"/>
                <a:shade val="88000"/>
                <a:satMod val="130000"/>
                <a:lumMod val="92000"/>
              </a:schemeClr>
            </a:gs>
            <a:gs pos="100000">
              <a:schemeClr val="accent2">
                <a:hueOff val="-3392975"/>
                <a:satOff val="11185"/>
                <a:lumOff val="1196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Haraway and Puar: conception of the cyborg, </a:t>
          </a:r>
          <a:r>
            <a:rPr lang="en-US" sz="2100" kern="1200" dirty="0" err="1"/>
            <a:t>natureculture</a:t>
          </a:r>
          <a:endParaRPr lang="en-US" sz="2100" kern="1200" dirty="0"/>
        </a:p>
      </dsp:txBody>
      <dsp:txXfrm>
        <a:off x="53973" y="3568887"/>
        <a:ext cx="5805491" cy="997703"/>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403995-F835-4E85-8CE5-4E747A585AC8}" type="datetimeFigureOut">
              <a:rPr lang="en-US" smtClean="0"/>
              <a:t>5/18/2019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21C4DD-AF46-4504-A5A9-AF24479EA269}" type="slidenum">
              <a:rPr lang="en-US" smtClean="0"/>
              <a:t>‹#›</a:t>
            </a:fld>
            <a:endParaRPr lang="en-US"/>
          </a:p>
        </p:txBody>
      </p:sp>
    </p:spTree>
    <p:extLst>
      <p:ext uri="{BB962C8B-B14F-4D97-AF65-F5344CB8AC3E}">
        <p14:creationId xmlns:p14="http://schemas.microsoft.com/office/powerpoint/2010/main" val="1870997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Estimating about 12 minutes to talk – so timing is important!</a:t>
            </a:r>
          </a:p>
          <a:p>
            <a:endParaRPr lang="en-US" dirty="0"/>
          </a:p>
        </p:txBody>
      </p:sp>
      <p:sp>
        <p:nvSpPr>
          <p:cNvPr id="4" name="Slide Number Placeholder 3"/>
          <p:cNvSpPr>
            <a:spLocks noGrp="1"/>
          </p:cNvSpPr>
          <p:nvPr>
            <p:ph type="sldNum" sz="quarter" idx="5"/>
          </p:nvPr>
        </p:nvSpPr>
        <p:spPr/>
        <p:txBody>
          <a:bodyPr/>
          <a:lstStyle/>
          <a:p>
            <a:fld id="{1521C4DD-AF46-4504-A5A9-AF24479EA269}" type="slidenum">
              <a:rPr lang="en-US" smtClean="0"/>
              <a:t>1</a:t>
            </a:fld>
            <a:endParaRPr lang="en-US"/>
          </a:p>
        </p:txBody>
      </p:sp>
    </p:spTree>
    <p:extLst>
      <p:ext uri="{BB962C8B-B14F-4D97-AF65-F5344CB8AC3E}">
        <p14:creationId xmlns:p14="http://schemas.microsoft.com/office/powerpoint/2010/main" val="4238778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2955CB-7DFE-4FD2-A635-4964FD8A5EFD}" type="slidenum">
              <a:rPr lang="en-US" smtClean="0"/>
              <a:t>8</a:t>
            </a:fld>
            <a:endParaRPr lang="en-US"/>
          </a:p>
        </p:txBody>
      </p:sp>
    </p:spTree>
    <p:extLst>
      <p:ext uri="{BB962C8B-B14F-4D97-AF65-F5344CB8AC3E}">
        <p14:creationId xmlns:p14="http://schemas.microsoft.com/office/powerpoint/2010/main" val="1572270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0BDC3B8-CBEF-4EA6-9753-6BA758D52E1D}" type="datetimeFigureOut">
              <a:rPr lang="en-US" smtClean="0"/>
              <a:t>5/18/2019</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6C602C63-D6A8-45A5-B2D6-49B8A026C628}"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11487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BDC3B8-CBEF-4EA6-9753-6BA758D52E1D}" type="datetimeFigureOut">
              <a:rPr lang="en-US" smtClean="0"/>
              <a:t>5/18/2019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602C63-D6A8-45A5-B2D6-49B8A026C628}"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44873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BDC3B8-CBEF-4EA6-9753-6BA758D52E1D}" type="datetimeFigureOut">
              <a:rPr lang="en-US" smtClean="0"/>
              <a:t>5/18/2019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602C63-D6A8-45A5-B2D6-49B8A026C628}"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47545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0BDC3B8-CBEF-4EA6-9753-6BA758D52E1D}" type="datetimeFigureOut">
              <a:rPr lang="en-US" smtClean="0"/>
              <a:t>5/18/2019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602C63-D6A8-45A5-B2D6-49B8A026C628}"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31963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0BDC3B8-CBEF-4EA6-9753-6BA758D52E1D}" type="datetimeFigureOut">
              <a:rPr lang="en-US" smtClean="0"/>
              <a:t>5/18/2019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602C63-D6A8-45A5-B2D6-49B8A026C628}"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87330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0BDC3B8-CBEF-4EA6-9753-6BA758D52E1D}" type="datetimeFigureOut">
              <a:rPr lang="en-US" smtClean="0"/>
              <a:t>5/18/2019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602C63-D6A8-45A5-B2D6-49B8A026C628}"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96799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BDC3B8-CBEF-4EA6-9753-6BA758D52E1D}" type="datetimeFigureOut">
              <a:rPr lang="en-US" smtClean="0"/>
              <a:t>5/18/2019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602C63-D6A8-45A5-B2D6-49B8A026C628}" type="slidenum">
              <a:rPr lang="en-US" smtClean="0"/>
              <a:t>‹#›</a:t>
            </a:fld>
            <a:endParaRPr lang="en-US"/>
          </a:p>
        </p:txBody>
      </p:sp>
    </p:spTree>
    <p:extLst>
      <p:ext uri="{BB962C8B-B14F-4D97-AF65-F5344CB8AC3E}">
        <p14:creationId xmlns:p14="http://schemas.microsoft.com/office/powerpoint/2010/main" val="2400063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BDC3B8-CBEF-4EA6-9753-6BA758D52E1D}" type="datetimeFigureOut">
              <a:rPr lang="en-US" smtClean="0"/>
              <a:t>5/18/2019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602C63-D6A8-45A5-B2D6-49B8A026C628}"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78736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0BDC3B8-CBEF-4EA6-9753-6BA758D52E1D}" type="datetimeFigureOut">
              <a:rPr lang="en-US" smtClean="0"/>
              <a:t>5/18/2019</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6C602C63-D6A8-45A5-B2D6-49B8A026C628}"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39217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BDC3B8-CBEF-4EA6-9753-6BA758D52E1D}" type="datetimeFigureOut">
              <a:rPr lang="en-US" smtClean="0"/>
              <a:t>5/18/2019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602C63-D6A8-45A5-B2D6-49B8A026C628}"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5814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BDC3B8-CBEF-4EA6-9753-6BA758D52E1D}" type="datetimeFigureOut">
              <a:rPr lang="en-US" smtClean="0"/>
              <a:t>5/18/2019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602C63-D6A8-45A5-B2D6-49B8A026C628}"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18292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0BDC3B8-CBEF-4EA6-9753-6BA758D52E1D}" type="datetimeFigureOut">
              <a:rPr lang="en-US" smtClean="0"/>
              <a:t>5/18/2019</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C602C63-D6A8-45A5-B2D6-49B8A026C628}"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57244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jpg"/><Relationship Id="rId7" Type="http://schemas.openxmlformats.org/officeDocument/2006/relationships/diagramColors" Target="../diagrams/colors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82423-0859-40D1-9809-A5E980857C7B}"/>
              </a:ext>
            </a:extLst>
          </p:cNvPr>
          <p:cNvSpPr>
            <a:spLocks noGrp="1"/>
          </p:cNvSpPr>
          <p:nvPr>
            <p:ph type="ctrTitle"/>
          </p:nvPr>
        </p:nvSpPr>
        <p:spPr>
          <a:xfrm>
            <a:off x="1188721" y="802298"/>
            <a:ext cx="9866132" cy="2541431"/>
          </a:xfrm>
        </p:spPr>
        <p:txBody>
          <a:bodyPr>
            <a:normAutofit fontScale="90000"/>
          </a:bodyPr>
          <a:lstStyle/>
          <a:p>
            <a:r>
              <a:rPr lang="en-US" dirty="0"/>
              <a:t>Becoming-Writer: </a:t>
            </a:r>
            <a:br>
              <a:rPr lang="en-US" dirty="0"/>
            </a:br>
            <a:r>
              <a:rPr lang="en-US" dirty="0"/>
              <a:t>preservice teachers’ relationships with texts</a:t>
            </a:r>
          </a:p>
        </p:txBody>
      </p:sp>
      <p:sp>
        <p:nvSpPr>
          <p:cNvPr id="3" name="Subtitle 2">
            <a:extLst>
              <a:ext uri="{FF2B5EF4-FFF2-40B4-BE49-F238E27FC236}">
                <a16:creationId xmlns:a16="http://schemas.microsoft.com/office/drawing/2014/main" id="{032DFB10-AD06-4BA9-A5A2-C9EB8C46141E}"/>
              </a:ext>
            </a:extLst>
          </p:cNvPr>
          <p:cNvSpPr>
            <a:spLocks noGrp="1"/>
          </p:cNvSpPr>
          <p:nvPr>
            <p:ph type="subTitle" idx="1"/>
          </p:nvPr>
        </p:nvSpPr>
        <p:spPr/>
        <p:txBody>
          <a:bodyPr/>
          <a:lstStyle/>
          <a:p>
            <a:r>
              <a:rPr lang="en-US" dirty="0"/>
              <a:t>Kristidel McGregor</a:t>
            </a:r>
          </a:p>
          <a:p>
            <a:r>
              <a:rPr lang="en-US" dirty="0"/>
              <a:t>University of Oregon</a:t>
            </a:r>
          </a:p>
        </p:txBody>
      </p:sp>
    </p:spTree>
    <p:extLst>
      <p:ext uri="{BB962C8B-B14F-4D97-AF65-F5344CB8AC3E}">
        <p14:creationId xmlns:p14="http://schemas.microsoft.com/office/powerpoint/2010/main" val="108498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22" name="Rectangle 9">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9D163D-0960-4B13-AB8D-37E2FB934FBB}"/>
              </a:ext>
            </a:extLst>
          </p:cNvPr>
          <p:cNvSpPr>
            <a:spLocks noGrp="1"/>
          </p:cNvSpPr>
          <p:nvPr>
            <p:ph type="title"/>
          </p:nvPr>
        </p:nvSpPr>
        <p:spPr>
          <a:xfrm>
            <a:off x="1451579" y="804519"/>
            <a:ext cx="9603275" cy="1049235"/>
          </a:xfrm>
        </p:spPr>
        <p:txBody>
          <a:bodyPr>
            <a:normAutofit/>
          </a:bodyPr>
          <a:lstStyle/>
          <a:p>
            <a:r>
              <a:rPr lang="en-US"/>
              <a:t>Research on teaching writing often focuses on writing, not on the teacher</a:t>
            </a:r>
            <a:endParaRPr lang="en-US" dirty="0"/>
          </a:p>
        </p:txBody>
      </p:sp>
      <p:cxnSp>
        <p:nvCxnSpPr>
          <p:cNvPr id="23" name="Straight Connector 11">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1853754"/>
            <a:ext cx="960327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4" name="Rectangle 13">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5" name="Content Placeholder 2">
            <a:extLst>
              <a:ext uri="{FF2B5EF4-FFF2-40B4-BE49-F238E27FC236}">
                <a16:creationId xmlns:a16="http://schemas.microsoft.com/office/drawing/2014/main" id="{EC8C286D-F953-4857-B06C-B9CBF45C4DBA}"/>
              </a:ext>
            </a:extLst>
          </p:cNvPr>
          <p:cNvGraphicFramePr>
            <a:graphicFrameLocks noGrp="1"/>
          </p:cNvGraphicFramePr>
          <p:nvPr>
            <p:ph idx="1"/>
            <p:extLst>
              <p:ext uri="{D42A27DB-BD31-4B8C-83A1-F6EECF244321}">
                <p14:modId xmlns:p14="http://schemas.microsoft.com/office/powerpoint/2010/main" val="3918251243"/>
              </p:ext>
            </p:extLst>
          </p:nvPr>
        </p:nvGraphicFramePr>
        <p:xfrm>
          <a:off x="1450975" y="2331497"/>
          <a:ext cx="9604375"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83555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2EDA24D9-BDB6-4D7E-B68C-F80DA56732CB}"/>
              </a:ext>
            </a:extLst>
          </p:cNvPr>
          <p:cNvSpPr>
            <a:spLocks noGrp="1"/>
          </p:cNvSpPr>
          <p:nvPr>
            <p:ph type="title"/>
          </p:nvPr>
        </p:nvSpPr>
        <p:spPr>
          <a:xfrm>
            <a:off x="1451579" y="2303047"/>
            <a:ext cx="3272093" cy="2674198"/>
          </a:xfrm>
        </p:spPr>
        <p:txBody>
          <a:bodyPr anchor="t">
            <a:normAutofit/>
          </a:bodyPr>
          <a:lstStyle/>
          <a:p>
            <a:r>
              <a:rPr lang="en-US" sz="3000"/>
              <a:t>Teacher’s writing identities: what we know</a:t>
            </a:r>
            <a:br>
              <a:rPr lang="en-US" sz="3000"/>
            </a:br>
            <a:endParaRPr lang="en-US" sz="3000"/>
          </a:p>
        </p:txBody>
      </p:sp>
      <p:cxnSp>
        <p:nvCxnSpPr>
          <p:cNvPr id="14" name="Straight Connector 13">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6"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8" name="Picture 17">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0" name="Straight Connector 19">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ECBBC95A-121B-4BA2-858A-EF85ED08FAD7}"/>
              </a:ext>
            </a:extLst>
          </p:cNvPr>
          <p:cNvGraphicFramePr>
            <a:graphicFrameLocks noGrp="1"/>
          </p:cNvGraphicFramePr>
          <p:nvPr>
            <p:ph idx="1"/>
            <p:extLst>
              <p:ext uri="{D42A27DB-BD31-4B8C-83A1-F6EECF244321}">
                <p14:modId xmlns:p14="http://schemas.microsoft.com/office/powerpoint/2010/main" val="2941171021"/>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79362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9">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C86FFC-72DE-484A-831A-A2697288E21E}"/>
              </a:ext>
            </a:extLst>
          </p:cNvPr>
          <p:cNvSpPr>
            <a:spLocks noGrp="1"/>
          </p:cNvSpPr>
          <p:nvPr>
            <p:ph type="title"/>
          </p:nvPr>
        </p:nvSpPr>
        <p:spPr>
          <a:xfrm>
            <a:off x="849683" y="1240076"/>
            <a:ext cx="2727813" cy="4584527"/>
          </a:xfrm>
        </p:spPr>
        <p:txBody>
          <a:bodyPr>
            <a:normAutofit/>
          </a:bodyPr>
          <a:lstStyle/>
          <a:p>
            <a:r>
              <a:rPr lang="en-US">
                <a:solidFill>
                  <a:srgbClr val="FFFFFF"/>
                </a:solidFill>
              </a:rPr>
              <a:t>What could new materialist theory bring to inquiry into teachers’ writing identity?</a:t>
            </a:r>
          </a:p>
        </p:txBody>
      </p:sp>
      <p:sp>
        <p:nvSpPr>
          <p:cNvPr id="3" name="Content Placeholder 2">
            <a:extLst>
              <a:ext uri="{FF2B5EF4-FFF2-40B4-BE49-F238E27FC236}">
                <a16:creationId xmlns:a16="http://schemas.microsoft.com/office/drawing/2014/main" id="{D104C9CC-E935-4DA7-9E7C-53B136D95C08}"/>
              </a:ext>
            </a:extLst>
          </p:cNvPr>
          <p:cNvSpPr>
            <a:spLocks noGrp="1"/>
          </p:cNvSpPr>
          <p:nvPr>
            <p:ph idx="1"/>
          </p:nvPr>
        </p:nvSpPr>
        <p:spPr>
          <a:xfrm>
            <a:off x="4705594" y="1240077"/>
            <a:ext cx="6034827" cy="4916465"/>
          </a:xfrm>
        </p:spPr>
        <p:txBody>
          <a:bodyPr anchor="t">
            <a:normAutofit/>
          </a:bodyPr>
          <a:lstStyle/>
          <a:p>
            <a:r>
              <a:rPr lang="en-US" sz="3200" dirty="0"/>
              <a:t>Re-conception of the idea of “text” </a:t>
            </a:r>
          </a:p>
          <a:p>
            <a:r>
              <a:rPr lang="en-US" sz="3200" dirty="0"/>
              <a:t>Shift view of writing from an isolated act to an inherently intra-active experience</a:t>
            </a:r>
          </a:p>
          <a:p>
            <a:endParaRPr lang="en-US" sz="3200" dirty="0"/>
          </a:p>
          <a:p>
            <a:endParaRPr lang="en-US" sz="3200" dirty="0"/>
          </a:p>
          <a:p>
            <a:endParaRPr lang="en-US" dirty="0"/>
          </a:p>
        </p:txBody>
      </p:sp>
    </p:spTree>
    <p:extLst>
      <p:ext uri="{BB962C8B-B14F-4D97-AF65-F5344CB8AC3E}">
        <p14:creationId xmlns:p14="http://schemas.microsoft.com/office/powerpoint/2010/main" val="3491185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80E5E-BC73-43B6-BE1A-505A8DEB9BC4}"/>
              </a:ext>
            </a:extLst>
          </p:cNvPr>
          <p:cNvSpPr>
            <a:spLocks noGrp="1"/>
          </p:cNvSpPr>
          <p:nvPr>
            <p:ph type="title"/>
          </p:nvPr>
        </p:nvSpPr>
        <p:spPr/>
        <p:txBody>
          <a:bodyPr/>
          <a:lstStyle/>
          <a:p>
            <a:r>
              <a:rPr lang="en-US" dirty="0"/>
              <a:t>St. Pierre, 2017</a:t>
            </a:r>
          </a:p>
        </p:txBody>
      </p:sp>
      <p:sp>
        <p:nvSpPr>
          <p:cNvPr id="3" name="Content Placeholder 2">
            <a:extLst>
              <a:ext uri="{FF2B5EF4-FFF2-40B4-BE49-F238E27FC236}">
                <a16:creationId xmlns:a16="http://schemas.microsoft.com/office/drawing/2014/main" id="{70B68C88-7C74-47E5-ABA9-D4722AECA51C}"/>
              </a:ext>
            </a:extLst>
          </p:cNvPr>
          <p:cNvSpPr>
            <a:spLocks noGrp="1"/>
          </p:cNvSpPr>
          <p:nvPr>
            <p:ph idx="1"/>
          </p:nvPr>
        </p:nvSpPr>
        <p:spPr/>
        <p:txBody>
          <a:bodyPr>
            <a:normAutofit/>
          </a:bodyPr>
          <a:lstStyle/>
          <a:p>
            <a:r>
              <a:rPr lang="en-US" sz="2800" dirty="0"/>
              <a:t>The movement of writing takes over, and the writer, the person (neither noun works in post qualitative inquiry) loses control and finds herself barely able to keep up in the thinking- writing as words appear on the computer screen she could not have thought without writing.</a:t>
            </a:r>
          </a:p>
        </p:txBody>
      </p:sp>
    </p:spTree>
    <p:extLst>
      <p:ext uri="{BB962C8B-B14F-4D97-AF65-F5344CB8AC3E}">
        <p14:creationId xmlns:p14="http://schemas.microsoft.com/office/powerpoint/2010/main" val="853990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021A4066-B261-49FE-952E-A0FE3EE75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Connector 72">
            <a:extLst>
              <a:ext uri="{FF2B5EF4-FFF2-40B4-BE49-F238E27FC236}">
                <a16:creationId xmlns:a16="http://schemas.microsoft.com/office/drawing/2014/main" id="{381B4579-E2EA-4BD7-94FF-0A0BEE135C6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353088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75" name="Rectangle 74">
            <a:extLst>
              <a:ext uri="{FF2B5EF4-FFF2-40B4-BE49-F238E27FC236}">
                <a16:creationId xmlns:a16="http://schemas.microsoft.com/office/drawing/2014/main" id="{81958111-BC13-4D45-AB27-0C2C83F9BA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Content Placeholder 2">
            <a:extLst>
              <a:ext uri="{FF2B5EF4-FFF2-40B4-BE49-F238E27FC236}">
                <a16:creationId xmlns:a16="http://schemas.microsoft.com/office/drawing/2014/main" id="{8A86398F-5CE8-443C-963C-E37F05EB56B6}"/>
              </a:ext>
            </a:extLst>
          </p:cNvPr>
          <p:cNvSpPr>
            <a:spLocks noGrp="1"/>
          </p:cNvSpPr>
          <p:nvPr>
            <p:ph idx="1"/>
          </p:nvPr>
        </p:nvSpPr>
        <p:spPr>
          <a:xfrm>
            <a:off x="1451581" y="2015732"/>
            <a:ext cx="3526523" cy="3450613"/>
          </a:xfrm>
        </p:spPr>
        <p:txBody>
          <a:bodyPr>
            <a:normAutofit/>
          </a:bodyPr>
          <a:lstStyle/>
          <a:p>
            <a:r>
              <a:rPr lang="en-US" sz="2400" dirty="0"/>
              <a:t>Barad muses, in the preface to her book </a:t>
            </a:r>
            <a:r>
              <a:rPr lang="en-US" sz="2400" i="1" dirty="0"/>
              <a:t>Meeting the Universe Halfway</a:t>
            </a:r>
            <a:r>
              <a:rPr lang="en-US" sz="2400" dirty="0"/>
              <a:t>, that she and the book “have written each other” (2007, pg. x). </a:t>
            </a:r>
          </a:p>
          <a:p>
            <a:endParaRPr lang="en-US" dirty="0"/>
          </a:p>
          <a:p>
            <a:endParaRPr lang="en-US" dirty="0"/>
          </a:p>
        </p:txBody>
      </p:sp>
      <p:grpSp>
        <p:nvGrpSpPr>
          <p:cNvPr id="77" name="Group 76">
            <a:extLst>
              <a:ext uri="{FF2B5EF4-FFF2-40B4-BE49-F238E27FC236}">
                <a16:creationId xmlns:a16="http://schemas.microsoft.com/office/drawing/2014/main" id="{82188758-E18A-4CE5-9D03-F4BF5D887C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0131" y="482171"/>
            <a:ext cx="6091791" cy="5149101"/>
            <a:chOff x="5446003" y="583365"/>
            <a:chExt cx="6091790" cy="5181928"/>
          </a:xfrm>
        </p:grpSpPr>
        <p:sp>
          <p:nvSpPr>
            <p:cNvPr id="78" name="Rectangle 77">
              <a:extLst>
                <a:ext uri="{FF2B5EF4-FFF2-40B4-BE49-F238E27FC236}">
                  <a16:creationId xmlns:a16="http://schemas.microsoft.com/office/drawing/2014/main" id="{821513DD-C15F-4381-AEA6-ED9E5E218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6003" y="583365"/>
              <a:ext cx="6091790"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CED2DE01-7F43-4858-85FC-27022DA78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64828" y="915807"/>
              <a:ext cx="546177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026" name="Picture 2" descr="Image result for hand drawing itself">
            <a:extLst>
              <a:ext uri="{FF2B5EF4-FFF2-40B4-BE49-F238E27FC236}">
                <a16:creationId xmlns:a16="http://schemas.microsoft.com/office/drawing/2014/main" id="{5DA64B7C-81A8-4703-80D7-392FBFB156D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588" b="1"/>
          <a:stretch/>
        </p:blipFill>
        <p:spPr bwMode="auto">
          <a:xfrm>
            <a:off x="6093926" y="1116345"/>
            <a:ext cx="4821551" cy="3866172"/>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80">
            <a:extLst>
              <a:ext uri="{FF2B5EF4-FFF2-40B4-BE49-F238E27FC236}">
                <a16:creationId xmlns:a16="http://schemas.microsoft.com/office/drawing/2014/main" id="{D42F4933-2ECF-4EE5-BCE4-F19E3CA609F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83" name="Straight Connector 82">
            <a:extLst>
              <a:ext uri="{FF2B5EF4-FFF2-40B4-BE49-F238E27FC236}">
                <a16:creationId xmlns:a16="http://schemas.microsoft.com/office/drawing/2014/main" id="{C6FAC23C-014D-4AC5-AD1B-36F7D0E7EF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1941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458C212C-19DE-4C5A-B924-BBEBEFB7F59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59130" y="2012810"/>
            <a:ext cx="3108945" cy="3453535"/>
            <a:chOff x="7807230" y="2012810"/>
            <a:chExt cx="3251252" cy="3459865"/>
          </a:xfrm>
        </p:grpSpPr>
        <p:sp>
          <p:nvSpPr>
            <p:cNvPr id="26" name="Rectangle 25">
              <a:extLst>
                <a:ext uri="{FF2B5EF4-FFF2-40B4-BE49-F238E27FC236}">
                  <a16:creationId xmlns:a16="http://schemas.microsoft.com/office/drawing/2014/main" id="{812EE914-60A8-4356-91C6-7461A3704B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A556FA5E-3168-496B-88AF-213038F35B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solidFill>
              <a:schemeClr val="bg1"/>
            </a:soli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9" name="Graphic 8" descr="Pencil">
            <a:extLst>
              <a:ext uri="{FF2B5EF4-FFF2-40B4-BE49-F238E27FC236}">
                <a16:creationId xmlns:a16="http://schemas.microsoft.com/office/drawing/2014/main" id="{F95217E7-3356-41C8-A6CB-89A7E874066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29882" y="2355231"/>
            <a:ext cx="2762372" cy="2762372"/>
          </a:xfrm>
          <a:prstGeom prst="rect">
            <a:avLst/>
          </a:prstGeom>
        </p:spPr>
      </p:pic>
      <p:sp>
        <p:nvSpPr>
          <p:cNvPr id="5" name="Content Placeholder 4">
            <a:extLst>
              <a:ext uri="{FF2B5EF4-FFF2-40B4-BE49-F238E27FC236}">
                <a16:creationId xmlns:a16="http://schemas.microsoft.com/office/drawing/2014/main" id="{7530011C-DE21-4756-9454-24262276040D}"/>
              </a:ext>
            </a:extLst>
          </p:cNvPr>
          <p:cNvSpPr>
            <a:spLocks noGrp="1"/>
          </p:cNvSpPr>
          <p:nvPr>
            <p:ph idx="1"/>
          </p:nvPr>
        </p:nvSpPr>
        <p:spPr>
          <a:xfrm>
            <a:off x="5051839" y="2015734"/>
            <a:ext cx="6003015" cy="3450613"/>
          </a:xfrm>
        </p:spPr>
        <p:txBody>
          <a:bodyPr>
            <a:normAutofit/>
          </a:bodyPr>
          <a:lstStyle/>
          <a:p>
            <a:pPr marL="457200" lvl="1" indent="0">
              <a:lnSpc>
                <a:spcPct val="110000"/>
              </a:lnSpc>
              <a:buNone/>
            </a:pPr>
            <a:r>
              <a:rPr lang="en-US" sz="2000" dirty="0"/>
              <a:t>The common understanding of writing as a procedure for textual production is essentially teleological, conceiving of writing in the service of content learning or the development of communicative skills or even the sorting and norming of students. By contrast, I am proposing that we understand writing ontologically, as a way of being in the world, as an act of living. </a:t>
            </a:r>
          </a:p>
          <a:p>
            <a:pPr marL="0" indent="0">
              <a:lnSpc>
                <a:spcPct val="110000"/>
              </a:lnSpc>
              <a:buNone/>
            </a:pPr>
            <a:r>
              <a:rPr lang="en-US" dirty="0"/>
              <a:t>(</a:t>
            </a:r>
            <a:r>
              <a:rPr lang="en-US" dirty="0" err="1"/>
              <a:t>Yagelski</a:t>
            </a:r>
            <a:r>
              <a:rPr lang="en-US" dirty="0"/>
              <a:t>, 2012, p. 190)</a:t>
            </a:r>
          </a:p>
          <a:p>
            <a:pPr>
              <a:lnSpc>
                <a:spcPct val="110000"/>
              </a:lnSpc>
            </a:pPr>
            <a:endParaRPr lang="en-US" sz="1700" dirty="0"/>
          </a:p>
        </p:txBody>
      </p:sp>
    </p:spTree>
    <p:extLst>
      <p:ext uri="{BB962C8B-B14F-4D97-AF65-F5344CB8AC3E}">
        <p14:creationId xmlns:p14="http://schemas.microsoft.com/office/powerpoint/2010/main" val="1912067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A4E98A0F-2B88-4D11-A695-5F9ECE87B02B}"/>
              </a:ext>
            </a:extLst>
          </p:cNvPr>
          <p:cNvSpPr>
            <a:spLocks noGrp="1"/>
          </p:cNvSpPr>
          <p:nvPr>
            <p:ph type="title"/>
          </p:nvPr>
        </p:nvSpPr>
        <p:spPr>
          <a:xfrm>
            <a:off x="1451579" y="2303047"/>
            <a:ext cx="3272093" cy="2674198"/>
          </a:xfrm>
        </p:spPr>
        <p:txBody>
          <a:bodyPr anchor="t">
            <a:normAutofit/>
          </a:bodyPr>
          <a:lstStyle/>
          <a:p>
            <a:r>
              <a:rPr lang="en-US" sz="2000" dirty="0"/>
              <a:t>Entanglement/Intra-Actions/Cyborg</a:t>
            </a:r>
          </a:p>
        </p:txBody>
      </p:sp>
      <p:cxnSp>
        <p:nvCxnSpPr>
          <p:cNvPr id="14" name="Straight Connector 13">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6"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8" name="Picture 17">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0" name="Straight Connector 19">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1183F6AD-F899-4FEA-9763-56B661D6D454}"/>
              </a:ext>
            </a:extLst>
          </p:cNvPr>
          <p:cNvGraphicFramePr>
            <a:graphicFrameLocks noGrp="1"/>
          </p:cNvGraphicFramePr>
          <p:nvPr>
            <p:ph idx="1"/>
            <p:extLst>
              <p:ext uri="{D42A27DB-BD31-4B8C-83A1-F6EECF244321}">
                <p14:modId xmlns:p14="http://schemas.microsoft.com/office/powerpoint/2010/main" val="1314861052"/>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26409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AB434-1695-4694-A5D3-563B78301DDF}"/>
              </a:ext>
            </a:extLst>
          </p:cNvPr>
          <p:cNvSpPr>
            <a:spLocks noGrp="1"/>
          </p:cNvSpPr>
          <p:nvPr>
            <p:ph type="ctrTitle"/>
          </p:nvPr>
        </p:nvSpPr>
        <p:spPr>
          <a:xfrm>
            <a:off x="649357" y="802298"/>
            <a:ext cx="10405495" cy="2541431"/>
          </a:xfrm>
        </p:spPr>
        <p:txBody>
          <a:bodyPr>
            <a:normAutofit/>
          </a:bodyPr>
          <a:lstStyle/>
          <a:p>
            <a:r>
              <a:rPr lang="en-US" sz="2400" dirty="0"/>
              <a:t>Do pre-service English Language Arts teachers self-identity as writers? </a:t>
            </a:r>
            <a:br>
              <a:rPr lang="en-US" sz="2400" dirty="0"/>
            </a:br>
            <a:br>
              <a:rPr lang="en-US" sz="2400" dirty="0"/>
            </a:br>
            <a:r>
              <a:rPr lang="en-US" sz="2400" dirty="0"/>
              <a:t>Does that self-identification shift after sustained intra-action with mentor texts?</a:t>
            </a:r>
          </a:p>
        </p:txBody>
      </p:sp>
      <p:sp>
        <p:nvSpPr>
          <p:cNvPr id="3" name="Subtitle 2">
            <a:extLst>
              <a:ext uri="{FF2B5EF4-FFF2-40B4-BE49-F238E27FC236}">
                <a16:creationId xmlns:a16="http://schemas.microsoft.com/office/drawing/2014/main" id="{1B7E137C-A301-42A3-B4A2-CF3884A15190}"/>
              </a:ext>
            </a:extLst>
          </p:cNvPr>
          <p:cNvSpPr>
            <a:spLocks noGrp="1"/>
          </p:cNvSpPr>
          <p:nvPr>
            <p:ph type="subTitle" idx="1"/>
          </p:nvPr>
        </p:nvSpPr>
        <p:spPr/>
        <p:txBody>
          <a:bodyPr/>
          <a:lstStyle/>
          <a:p>
            <a:r>
              <a:rPr lang="en-US" dirty="0"/>
              <a:t>Research Questions, thought with new materialist theories</a:t>
            </a:r>
          </a:p>
        </p:txBody>
      </p:sp>
    </p:spTree>
    <p:extLst>
      <p:ext uri="{BB962C8B-B14F-4D97-AF65-F5344CB8AC3E}">
        <p14:creationId xmlns:p14="http://schemas.microsoft.com/office/powerpoint/2010/main" val="28151555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10419CA0-BFB4-4390-AB8F-5DBFCA45D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7" name="Straight Connector 136">
            <a:extLst>
              <a:ext uri="{FF2B5EF4-FFF2-40B4-BE49-F238E27FC236}">
                <a16:creationId xmlns:a16="http://schemas.microsoft.com/office/drawing/2014/main" id="{5CF4C623-16D7-4722-8EFB-A5B0E3BC07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7" y="1847088"/>
            <a:ext cx="554803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39" name="Rectangle 138">
            <a:extLst>
              <a:ext uri="{FF2B5EF4-FFF2-40B4-BE49-F238E27FC236}">
                <a16:creationId xmlns:a16="http://schemas.microsoft.com/office/drawing/2014/main" id="{596E9C81-ACBE-459E-A7D5-2BB824B68F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Content Placeholder 2">
            <a:extLst>
              <a:ext uri="{FF2B5EF4-FFF2-40B4-BE49-F238E27FC236}">
                <a16:creationId xmlns:a16="http://schemas.microsoft.com/office/drawing/2014/main" id="{033C5EBA-84AD-4A6A-8547-B05F5F5C2481}"/>
              </a:ext>
            </a:extLst>
          </p:cNvPr>
          <p:cNvSpPr>
            <a:spLocks noGrp="1"/>
          </p:cNvSpPr>
          <p:nvPr>
            <p:ph idx="1"/>
          </p:nvPr>
        </p:nvSpPr>
        <p:spPr>
          <a:xfrm>
            <a:off x="1451580" y="2015732"/>
            <a:ext cx="5550355" cy="3450613"/>
          </a:xfrm>
        </p:spPr>
        <p:txBody>
          <a:bodyPr>
            <a:normAutofit fontScale="92500" lnSpcReduction="10000"/>
          </a:bodyPr>
          <a:lstStyle/>
          <a:p>
            <a:pPr marL="0" indent="0">
              <a:buNone/>
            </a:pPr>
            <a:r>
              <a:rPr lang="en-US" sz="3600" dirty="0"/>
              <a:t>When you remember to become what you are – a subject-in-becoming – you actually reinvent yourself on the basis of what you hope you could become (</a:t>
            </a:r>
            <a:r>
              <a:rPr lang="en-US" sz="3600" dirty="0" err="1"/>
              <a:t>Braidotti</a:t>
            </a:r>
            <a:r>
              <a:rPr lang="en-US" sz="3600" dirty="0"/>
              <a:t>, 2014)</a:t>
            </a:r>
          </a:p>
          <a:p>
            <a:pPr marL="0" indent="0">
              <a:buNone/>
            </a:pPr>
            <a:endParaRPr lang="en-US" dirty="0"/>
          </a:p>
        </p:txBody>
      </p:sp>
      <p:grpSp>
        <p:nvGrpSpPr>
          <p:cNvPr id="141" name="Group 140">
            <a:extLst>
              <a:ext uri="{FF2B5EF4-FFF2-40B4-BE49-F238E27FC236}">
                <a16:creationId xmlns:a16="http://schemas.microsoft.com/office/drawing/2014/main" id="{CEBDCB18-ABE5-43B0-8B68-89FEDAECB8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77388" y="482171"/>
            <a:ext cx="4074533" cy="5149101"/>
            <a:chOff x="7463259" y="583365"/>
            <a:chExt cx="4074533" cy="5181928"/>
          </a:xfrm>
        </p:grpSpPr>
        <p:sp>
          <p:nvSpPr>
            <p:cNvPr id="142" name="Rectangle 141">
              <a:extLst>
                <a:ext uri="{FF2B5EF4-FFF2-40B4-BE49-F238E27FC236}">
                  <a16:creationId xmlns:a16="http://schemas.microsoft.com/office/drawing/2014/main" id="{483C65C6-7268-490D-B4A8-927D45FAB6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9" y="583365"/>
              <a:ext cx="4074533"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3" name="Rectangle 142">
              <a:extLst>
                <a:ext uri="{FF2B5EF4-FFF2-40B4-BE49-F238E27FC236}">
                  <a16:creationId xmlns:a16="http://schemas.microsoft.com/office/drawing/2014/main" id="{6133D4A5-82E5-43A0-9FF0-81B7AC16CD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8" y="915807"/>
              <a:ext cx="345028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050" name="Picture 2" descr="Image result for writing">
            <a:extLst>
              <a:ext uri="{FF2B5EF4-FFF2-40B4-BE49-F238E27FC236}">
                <a16:creationId xmlns:a16="http://schemas.microsoft.com/office/drawing/2014/main" id="{88F0A197-F618-483C-ABE4-2DD07AFC712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00" r="31860"/>
          <a:stretch/>
        </p:blipFill>
        <p:spPr bwMode="auto">
          <a:xfrm>
            <a:off x="8116373" y="1116345"/>
            <a:ext cx="2799103" cy="3866172"/>
          </a:xfrm>
          <a:prstGeom prst="rect">
            <a:avLst/>
          </a:prstGeom>
          <a:noFill/>
          <a:extLst>
            <a:ext uri="{909E8E84-426E-40DD-AFC4-6F175D3DCCD1}">
              <a14:hiddenFill xmlns:a14="http://schemas.microsoft.com/office/drawing/2010/main">
                <a:solidFill>
                  <a:srgbClr val="FFFFFF"/>
                </a:solidFill>
              </a14:hiddenFill>
            </a:ext>
          </a:extLst>
        </p:spPr>
      </p:pic>
      <p:pic>
        <p:nvPicPr>
          <p:cNvPr id="145" name="Picture 144">
            <a:extLst>
              <a:ext uri="{FF2B5EF4-FFF2-40B4-BE49-F238E27FC236}">
                <a16:creationId xmlns:a16="http://schemas.microsoft.com/office/drawing/2014/main" id="{08EC5C75-E28F-4899-9C2E-39431B82B7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47" name="Straight Connector 146">
            <a:extLst>
              <a:ext uri="{FF2B5EF4-FFF2-40B4-BE49-F238E27FC236}">
                <a16:creationId xmlns:a16="http://schemas.microsoft.com/office/drawing/2014/main" id="{46AAE0A1-60AD-4190-B85D-2DD8148369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2867895"/>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3024</TotalTime>
  <Words>533</Words>
  <Application>Microsoft Office PowerPoint</Application>
  <PresentationFormat>Widescreen</PresentationFormat>
  <Paragraphs>35</Paragraphs>
  <Slides>10</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Gill Sans MT</vt:lpstr>
      <vt:lpstr>Gallery</vt:lpstr>
      <vt:lpstr>Becoming-Writer:  preservice teachers’ relationships with texts</vt:lpstr>
      <vt:lpstr>Research on teaching writing often focuses on writing, not on the teacher</vt:lpstr>
      <vt:lpstr>Teacher’s writing identities: what we know </vt:lpstr>
      <vt:lpstr>What could new materialist theory bring to inquiry into teachers’ writing identity?</vt:lpstr>
      <vt:lpstr>St. Pierre, 2017</vt:lpstr>
      <vt:lpstr>PowerPoint Presentation</vt:lpstr>
      <vt:lpstr>PowerPoint Presentation</vt:lpstr>
      <vt:lpstr>Entanglement/Intra-Actions/Cyborg</vt:lpstr>
      <vt:lpstr>Do pre-service English Language Arts teachers self-identity as writers?   Does that self-identification shift after sustained intra-action with mentor texts?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Becoming-Writer:  preservice teachers’ relationships with texts</dc:title>
  <dc:creator>Kristidel McGregor</dc:creator>
  <cp:lastModifiedBy>Kristidel McGregor</cp:lastModifiedBy>
  <cp:revision>6</cp:revision>
  <dcterms:created xsi:type="dcterms:W3CDTF">2019-04-30T21:03:36Z</dcterms:created>
  <dcterms:modified xsi:type="dcterms:W3CDTF">2019-05-20T15:25:21Z</dcterms:modified>
</cp:coreProperties>
</file>