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3" r:id="rId1"/>
  </p:sldMasterIdLst>
  <p:notesMasterIdLst>
    <p:notesMasterId r:id="rId17"/>
  </p:notesMasterIdLst>
  <p:sldIdLst>
    <p:sldId id="256" r:id="rId2"/>
    <p:sldId id="257" r:id="rId3"/>
    <p:sldId id="268" r:id="rId4"/>
    <p:sldId id="262" r:id="rId5"/>
    <p:sldId id="270" r:id="rId6"/>
    <p:sldId id="259" r:id="rId7"/>
    <p:sldId id="267" r:id="rId8"/>
    <p:sldId id="271" r:id="rId9"/>
    <p:sldId id="272" r:id="rId10"/>
    <p:sldId id="273" r:id="rId11"/>
    <p:sldId id="264" r:id="rId12"/>
    <p:sldId id="275" r:id="rId13"/>
    <p:sldId id="274" r:id="rId14"/>
    <p:sldId id="265" r:id="rId15"/>
    <p:sldId id="27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3798" autoAdjust="0"/>
  </p:normalViewPr>
  <p:slideViewPr>
    <p:cSldViewPr snapToGrid="0">
      <p:cViewPr varScale="1">
        <p:scale>
          <a:sx n="30" d="100"/>
          <a:sy n="30" d="100"/>
        </p:scale>
        <p:origin x="1392" y="2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E68B7C-DB50-4389-B055-1DB430982316}"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B11801B-71AC-4035-B043-42C2369A957B}">
      <dgm:prSet custT="1"/>
      <dgm:spPr/>
      <dgm:t>
        <a:bodyPr/>
        <a:lstStyle/>
        <a:p>
          <a:pPr>
            <a:lnSpc>
              <a:spcPct val="100000"/>
            </a:lnSpc>
          </a:pPr>
          <a:r>
            <a:rPr lang="en-US" sz="2000" dirty="0"/>
            <a:t>The too strange is, however, the provocation, the knot, the world kicking back, the too much that demands experimentation. Inquiry should begin with the too strange and the too much.</a:t>
          </a:r>
        </a:p>
        <a:p>
          <a:pPr>
            <a:lnSpc>
              <a:spcPct val="100000"/>
            </a:lnSpc>
          </a:pPr>
          <a:r>
            <a:rPr lang="en-US" sz="2000" dirty="0"/>
            <a:t>St. Pierre, 2017 </a:t>
          </a:r>
        </a:p>
        <a:p>
          <a:pPr marL="0" lvl="0" defTabSz="711200">
            <a:lnSpc>
              <a:spcPct val="90000"/>
            </a:lnSpc>
            <a:spcBef>
              <a:spcPct val="0"/>
            </a:spcBef>
            <a:spcAft>
              <a:spcPct val="35000"/>
            </a:spcAft>
            <a:buNone/>
          </a:pPr>
          <a:endParaRPr lang="en-US" sz="1600" dirty="0"/>
        </a:p>
      </dgm:t>
    </dgm:pt>
    <dgm:pt modelId="{361D3FBC-3D8F-416C-82CF-6F384CDD177E}" type="parTrans" cxnId="{D0D346AC-1687-4A0D-8CC9-8716D9D4448B}">
      <dgm:prSet/>
      <dgm:spPr/>
      <dgm:t>
        <a:bodyPr/>
        <a:lstStyle/>
        <a:p>
          <a:endParaRPr lang="en-US"/>
        </a:p>
      </dgm:t>
    </dgm:pt>
    <dgm:pt modelId="{FBAAC1B9-7348-43E0-99BE-020287C61D67}" type="sibTrans" cxnId="{D0D346AC-1687-4A0D-8CC9-8716D9D4448B}">
      <dgm:prSet/>
      <dgm:spPr/>
      <dgm:t>
        <a:bodyPr/>
        <a:lstStyle/>
        <a:p>
          <a:endParaRPr lang="en-US"/>
        </a:p>
      </dgm:t>
    </dgm:pt>
    <dgm:pt modelId="{414643B6-4737-45B2-B9FE-2E3E95633FCF}">
      <dgm:prSet/>
      <dgm:spPr/>
      <dgm:t>
        <a:bodyPr/>
        <a:lstStyle/>
        <a:p>
          <a:pPr>
            <a:lnSpc>
              <a:spcPct val="100000"/>
            </a:lnSpc>
          </a:pPr>
          <a:endParaRPr lang="en-US" dirty="0"/>
        </a:p>
      </dgm:t>
    </dgm:pt>
    <dgm:pt modelId="{198751C8-81C8-429A-A6C8-627DF2666771}" type="parTrans" cxnId="{BC87C755-117E-4C03-8669-323806D2A546}">
      <dgm:prSet/>
      <dgm:spPr/>
      <dgm:t>
        <a:bodyPr/>
        <a:lstStyle/>
        <a:p>
          <a:endParaRPr lang="en-US"/>
        </a:p>
      </dgm:t>
    </dgm:pt>
    <dgm:pt modelId="{0CF21702-E083-4057-95F6-2A29A661D9D3}" type="sibTrans" cxnId="{BC87C755-117E-4C03-8669-323806D2A546}">
      <dgm:prSet/>
      <dgm:spPr/>
      <dgm:t>
        <a:bodyPr/>
        <a:lstStyle/>
        <a:p>
          <a:endParaRPr lang="en-US"/>
        </a:p>
      </dgm:t>
    </dgm:pt>
    <dgm:pt modelId="{414119E2-E961-4165-9EF3-5FB59CA6F950}">
      <dgm:prSet custT="1"/>
      <dgm:spPr/>
      <dgm:t>
        <a:bodyPr/>
        <a:lstStyle/>
        <a:p>
          <a:pPr>
            <a:lnSpc>
              <a:spcPct val="100000"/>
            </a:lnSpc>
          </a:pPr>
          <a:r>
            <a:rPr lang="en-US" sz="2000" dirty="0"/>
            <a:t>Material feminism provokes us to think of meanings as emergent within dynamic entanglements of all manner of elements.</a:t>
          </a:r>
        </a:p>
        <a:p>
          <a:pPr>
            <a:lnSpc>
              <a:spcPct val="100000"/>
            </a:lnSpc>
          </a:pPr>
          <a:r>
            <a:rPr lang="en-US" sz="2000" dirty="0"/>
            <a:t>Taylor, 2013</a:t>
          </a:r>
        </a:p>
      </dgm:t>
    </dgm:pt>
    <dgm:pt modelId="{93061C6D-849A-47E7-9D50-8B6C27E4B34B}" type="parTrans" cxnId="{C989103F-4621-4C9D-AF7B-A7D0445B182E}">
      <dgm:prSet/>
      <dgm:spPr/>
      <dgm:t>
        <a:bodyPr/>
        <a:lstStyle/>
        <a:p>
          <a:endParaRPr lang="en-US"/>
        </a:p>
      </dgm:t>
    </dgm:pt>
    <dgm:pt modelId="{3293E287-DAF4-4F29-962C-4F3EE954C2A6}" type="sibTrans" cxnId="{C989103F-4621-4C9D-AF7B-A7D0445B182E}">
      <dgm:prSet/>
      <dgm:spPr/>
      <dgm:t>
        <a:bodyPr/>
        <a:lstStyle/>
        <a:p>
          <a:endParaRPr lang="en-US"/>
        </a:p>
      </dgm:t>
    </dgm:pt>
    <dgm:pt modelId="{9D6B84FB-2C6C-4BFA-84FA-8D406662B7F8}" type="pres">
      <dgm:prSet presAssocID="{39E68B7C-DB50-4389-B055-1DB430982316}" presName="root" presStyleCnt="0">
        <dgm:presLayoutVars>
          <dgm:dir/>
          <dgm:resizeHandles val="exact"/>
        </dgm:presLayoutVars>
      </dgm:prSet>
      <dgm:spPr/>
    </dgm:pt>
    <dgm:pt modelId="{4D5C1EBE-7549-4B33-941A-B12885C05D45}" type="pres">
      <dgm:prSet presAssocID="{DB11801B-71AC-4035-B043-42C2369A957B}" presName="compNode" presStyleCnt="0"/>
      <dgm:spPr/>
    </dgm:pt>
    <dgm:pt modelId="{8E9D9E3B-47BE-4E48-B456-55E7B223B0B2}" type="pres">
      <dgm:prSet presAssocID="{DB11801B-71AC-4035-B043-42C2369A957B}" presName="iconRect" presStyleLbl="node1" presStyleIdx="0" presStyleCnt="3" custLinFactNeighborX="-94825" custLinFactNeighborY="-2033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iraffe"/>
        </a:ext>
      </dgm:extLst>
    </dgm:pt>
    <dgm:pt modelId="{D7A64F73-7C3D-4784-9A89-F8D870E1266B}" type="pres">
      <dgm:prSet presAssocID="{DB11801B-71AC-4035-B043-42C2369A957B}" presName="spaceRect" presStyleCnt="0"/>
      <dgm:spPr/>
    </dgm:pt>
    <dgm:pt modelId="{DD7AD1AE-C0F9-4AB9-81AA-92A65FC6AD12}" type="pres">
      <dgm:prSet presAssocID="{DB11801B-71AC-4035-B043-42C2369A957B}" presName="textRect" presStyleLbl="revTx" presStyleIdx="0" presStyleCnt="3" custScaleX="202470" custScaleY="89924" custLinFactNeighborX="-39091" custLinFactNeighborY="-28858">
        <dgm:presLayoutVars>
          <dgm:chMax val="1"/>
          <dgm:chPref val="1"/>
        </dgm:presLayoutVars>
      </dgm:prSet>
      <dgm:spPr/>
    </dgm:pt>
    <dgm:pt modelId="{D8CBA030-52EB-4587-B036-3022E55C5BF8}" type="pres">
      <dgm:prSet presAssocID="{FBAAC1B9-7348-43E0-99BE-020287C61D67}" presName="sibTrans" presStyleCnt="0"/>
      <dgm:spPr/>
    </dgm:pt>
    <dgm:pt modelId="{39ADC006-04FB-44E4-82C4-237D01D53E58}" type="pres">
      <dgm:prSet presAssocID="{414643B6-4737-45B2-B9FE-2E3E95633FCF}" presName="compNode" presStyleCnt="0"/>
      <dgm:spPr/>
    </dgm:pt>
    <dgm:pt modelId="{C09429B0-2178-43DE-A9AD-00D9F9035CE1}" type="pres">
      <dgm:prSet presAssocID="{414643B6-4737-45B2-B9FE-2E3E95633FCF}" presName="iconRect" presStyleLbl="node1" presStyleIdx="1" presStyleCnt="3" custLinFactNeighborX="12915" custLinFactNeighborY="-3606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eprechaun Hat"/>
        </a:ext>
      </dgm:extLst>
    </dgm:pt>
    <dgm:pt modelId="{8F21758D-06B7-46CC-A915-4FD1C7856997}" type="pres">
      <dgm:prSet presAssocID="{414643B6-4737-45B2-B9FE-2E3E95633FCF}" presName="spaceRect" presStyleCnt="0"/>
      <dgm:spPr/>
    </dgm:pt>
    <dgm:pt modelId="{237B4D05-6454-46AF-A404-095060EEC173}" type="pres">
      <dgm:prSet presAssocID="{414643B6-4737-45B2-B9FE-2E3E95633FCF}" presName="textRect" presStyleLbl="revTx" presStyleIdx="1" presStyleCnt="3">
        <dgm:presLayoutVars>
          <dgm:chMax val="1"/>
          <dgm:chPref val="1"/>
        </dgm:presLayoutVars>
      </dgm:prSet>
      <dgm:spPr/>
    </dgm:pt>
    <dgm:pt modelId="{F2721366-D44C-41AD-A5B0-B262EEEF262C}" type="pres">
      <dgm:prSet presAssocID="{0CF21702-E083-4057-95F6-2A29A661D9D3}" presName="sibTrans" presStyleCnt="0"/>
      <dgm:spPr/>
    </dgm:pt>
    <dgm:pt modelId="{8AA05A82-AF6B-47D1-BD5F-D49F13A2E6FA}" type="pres">
      <dgm:prSet presAssocID="{414119E2-E961-4165-9EF3-5FB59CA6F950}" presName="compNode" presStyleCnt="0"/>
      <dgm:spPr/>
    </dgm:pt>
    <dgm:pt modelId="{E875BBB3-5ACD-4C19-8306-640D8114847E}" type="pres">
      <dgm:prSet presAssocID="{414119E2-E961-4165-9EF3-5FB59CA6F950}" presName="iconRect" presStyleLbl="node1" presStyleIdx="2" presStyleCnt="3" custLinFactY="100000" custLinFactNeighborX="41398" custLinFactNeighborY="12005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Gender"/>
        </a:ext>
      </dgm:extLst>
    </dgm:pt>
    <dgm:pt modelId="{16BD798E-8FA1-4D04-BBD7-D074E8B43EC0}" type="pres">
      <dgm:prSet presAssocID="{414119E2-E961-4165-9EF3-5FB59CA6F950}" presName="spaceRect" presStyleCnt="0"/>
      <dgm:spPr/>
    </dgm:pt>
    <dgm:pt modelId="{4F4709A0-7467-4FDE-9092-8D8BC2110D98}" type="pres">
      <dgm:prSet presAssocID="{414119E2-E961-4165-9EF3-5FB59CA6F950}" presName="textRect" presStyleLbl="revTx" presStyleIdx="2" presStyleCnt="3" custScaleX="138704" custLinFactX="8048" custLinFactY="-109629" custLinFactNeighborX="100000" custLinFactNeighborY="-200000">
        <dgm:presLayoutVars>
          <dgm:chMax val="1"/>
          <dgm:chPref val="1"/>
        </dgm:presLayoutVars>
      </dgm:prSet>
      <dgm:spPr/>
    </dgm:pt>
  </dgm:ptLst>
  <dgm:cxnLst>
    <dgm:cxn modelId="{C989103F-4621-4C9D-AF7B-A7D0445B182E}" srcId="{39E68B7C-DB50-4389-B055-1DB430982316}" destId="{414119E2-E961-4165-9EF3-5FB59CA6F950}" srcOrd="2" destOrd="0" parTransId="{93061C6D-849A-47E7-9D50-8B6C27E4B34B}" sibTransId="{3293E287-DAF4-4F29-962C-4F3EE954C2A6}"/>
    <dgm:cxn modelId="{F8F1F65D-61DB-44DF-8C89-3AD5367159E3}" type="presOf" srcId="{39E68B7C-DB50-4389-B055-1DB430982316}" destId="{9D6B84FB-2C6C-4BFA-84FA-8D406662B7F8}" srcOrd="0" destOrd="0" presId="urn:microsoft.com/office/officeart/2018/2/layout/IconLabelList"/>
    <dgm:cxn modelId="{FBCB5E4E-FD5B-45DC-8EC0-825D17CB94B8}" type="presOf" srcId="{414119E2-E961-4165-9EF3-5FB59CA6F950}" destId="{4F4709A0-7467-4FDE-9092-8D8BC2110D98}" srcOrd="0" destOrd="0" presId="urn:microsoft.com/office/officeart/2018/2/layout/IconLabelList"/>
    <dgm:cxn modelId="{3AC6AC51-1D3A-4167-94D2-0D7000F5BB6D}" type="presOf" srcId="{414643B6-4737-45B2-B9FE-2E3E95633FCF}" destId="{237B4D05-6454-46AF-A404-095060EEC173}" srcOrd="0" destOrd="0" presId="urn:microsoft.com/office/officeart/2018/2/layout/IconLabelList"/>
    <dgm:cxn modelId="{BC87C755-117E-4C03-8669-323806D2A546}" srcId="{39E68B7C-DB50-4389-B055-1DB430982316}" destId="{414643B6-4737-45B2-B9FE-2E3E95633FCF}" srcOrd="1" destOrd="0" parTransId="{198751C8-81C8-429A-A6C8-627DF2666771}" sibTransId="{0CF21702-E083-4057-95F6-2A29A661D9D3}"/>
    <dgm:cxn modelId="{D0D346AC-1687-4A0D-8CC9-8716D9D4448B}" srcId="{39E68B7C-DB50-4389-B055-1DB430982316}" destId="{DB11801B-71AC-4035-B043-42C2369A957B}" srcOrd="0" destOrd="0" parTransId="{361D3FBC-3D8F-416C-82CF-6F384CDD177E}" sibTransId="{FBAAC1B9-7348-43E0-99BE-020287C61D67}"/>
    <dgm:cxn modelId="{0A8AA3D3-46B9-415C-B883-6DF262D12315}" type="presOf" srcId="{DB11801B-71AC-4035-B043-42C2369A957B}" destId="{DD7AD1AE-C0F9-4AB9-81AA-92A65FC6AD12}" srcOrd="0" destOrd="0" presId="urn:microsoft.com/office/officeart/2018/2/layout/IconLabelList"/>
    <dgm:cxn modelId="{20F654B0-FCFE-421A-9D6A-1FEEFA7D64C6}" type="presParOf" srcId="{9D6B84FB-2C6C-4BFA-84FA-8D406662B7F8}" destId="{4D5C1EBE-7549-4B33-941A-B12885C05D45}" srcOrd="0" destOrd="0" presId="urn:microsoft.com/office/officeart/2018/2/layout/IconLabelList"/>
    <dgm:cxn modelId="{41108EB7-0A24-4922-81D3-7E17F4FCC83B}" type="presParOf" srcId="{4D5C1EBE-7549-4B33-941A-B12885C05D45}" destId="{8E9D9E3B-47BE-4E48-B456-55E7B223B0B2}" srcOrd="0" destOrd="0" presId="urn:microsoft.com/office/officeart/2018/2/layout/IconLabelList"/>
    <dgm:cxn modelId="{2A7EC049-DA2E-432E-A524-BA77E961FC04}" type="presParOf" srcId="{4D5C1EBE-7549-4B33-941A-B12885C05D45}" destId="{D7A64F73-7C3D-4784-9A89-F8D870E1266B}" srcOrd="1" destOrd="0" presId="urn:microsoft.com/office/officeart/2018/2/layout/IconLabelList"/>
    <dgm:cxn modelId="{9BDC2DC0-AA86-47E7-8813-83E477F54D9F}" type="presParOf" srcId="{4D5C1EBE-7549-4B33-941A-B12885C05D45}" destId="{DD7AD1AE-C0F9-4AB9-81AA-92A65FC6AD12}" srcOrd="2" destOrd="0" presId="urn:microsoft.com/office/officeart/2018/2/layout/IconLabelList"/>
    <dgm:cxn modelId="{77EDEABB-CFE6-49CC-81FE-0C0551FA8C1C}" type="presParOf" srcId="{9D6B84FB-2C6C-4BFA-84FA-8D406662B7F8}" destId="{D8CBA030-52EB-4587-B036-3022E55C5BF8}" srcOrd="1" destOrd="0" presId="urn:microsoft.com/office/officeart/2018/2/layout/IconLabelList"/>
    <dgm:cxn modelId="{8E570F99-51FE-4116-8421-6E396C69919D}" type="presParOf" srcId="{9D6B84FB-2C6C-4BFA-84FA-8D406662B7F8}" destId="{39ADC006-04FB-44E4-82C4-237D01D53E58}" srcOrd="2" destOrd="0" presId="urn:microsoft.com/office/officeart/2018/2/layout/IconLabelList"/>
    <dgm:cxn modelId="{9BA42872-D596-40D5-B887-493139337DA4}" type="presParOf" srcId="{39ADC006-04FB-44E4-82C4-237D01D53E58}" destId="{C09429B0-2178-43DE-A9AD-00D9F9035CE1}" srcOrd="0" destOrd="0" presId="urn:microsoft.com/office/officeart/2018/2/layout/IconLabelList"/>
    <dgm:cxn modelId="{166EAB17-11AF-4606-A5C0-677DD320B011}" type="presParOf" srcId="{39ADC006-04FB-44E4-82C4-237D01D53E58}" destId="{8F21758D-06B7-46CC-A915-4FD1C7856997}" srcOrd="1" destOrd="0" presId="urn:microsoft.com/office/officeart/2018/2/layout/IconLabelList"/>
    <dgm:cxn modelId="{E2717451-38B0-4A23-8F91-2EBC360AA55A}" type="presParOf" srcId="{39ADC006-04FB-44E4-82C4-237D01D53E58}" destId="{237B4D05-6454-46AF-A404-095060EEC173}" srcOrd="2" destOrd="0" presId="urn:microsoft.com/office/officeart/2018/2/layout/IconLabelList"/>
    <dgm:cxn modelId="{42D7D190-F306-4FC8-AF0A-C936CB2315E4}" type="presParOf" srcId="{9D6B84FB-2C6C-4BFA-84FA-8D406662B7F8}" destId="{F2721366-D44C-41AD-A5B0-B262EEEF262C}" srcOrd="3" destOrd="0" presId="urn:microsoft.com/office/officeart/2018/2/layout/IconLabelList"/>
    <dgm:cxn modelId="{81A76A92-F07E-456D-BA8F-AE76EB3154B4}" type="presParOf" srcId="{9D6B84FB-2C6C-4BFA-84FA-8D406662B7F8}" destId="{8AA05A82-AF6B-47D1-BD5F-D49F13A2E6FA}" srcOrd="4" destOrd="0" presId="urn:microsoft.com/office/officeart/2018/2/layout/IconLabelList"/>
    <dgm:cxn modelId="{71495278-E494-4E14-99A4-9DA01ABD9062}" type="presParOf" srcId="{8AA05A82-AF6B-47D1-BD5F-D49F13A2E6FA}" destId="{E875BBB3-5ACD-4C19-8306-640D8114847E}" srcOrd="0" destOrd="0" presId="urn:microsoft.com/office/officeart/2018/2/layout/IconLabelList"/>
    <dgm:cxn modelId="{3366000F-EFF5-43DB-831E-9B93E3F4F1D9}" type="presParOf" srcId="{8AA05A82-AF6B-47D1-BD5F-D49F13A2E6FA}" destId="{16BD798E-8FA1-4D04-BBD7-D074E8B43EC0}" srcOrd="1" destOrd="0" presId="urn:microsoft.com/office/officeart/2018/2/layout/IconLabelList"/>
    <dgm:cxn modelId="{C9B9C0AC-B2E8-450E-B4AC-9FF5FE45EE1D}" type="presParOf" srcId="{8AA05A82-AF6B-47D1-BD5F-D49F13A2E6FA}" destId="{4F4709A0-7467-4FDE-9092-8D8BC2110D98}"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9D4216-DD62-4412-B8DF-3561E83F7718}"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1D359A05-9DD4-4B8D-8404-356AB8C4D50A}">
      <dgm:prSet/>
      <dgm:spPr/>
      <dgm:t>
        <a:bodyPr/>
        <a:lstStyle/>
        <a:p>
          <a:r>
            <a:rPr lang="en-US" dirty="0"/>
            <a:t>Mann describes a feminist phenomenology that must “give a meaningful account of politics and power, of the unfreedoms that structure our lives in heinous ways . . . yet to give account of these structures without attention to how we live them is to risk an equally abstract objectivism that can’t grasp the lived meaning of structural injustice” (Mann, 2009, p. 91). </a:t>
          </a:r>
        </a:p>
      </dgm:t>
    </dgm:pt>
    <dgm:pt modelId="{F7FEAD1F-6CBF-44A6-AF4D-BC6746A78CEF}" type="parTrans" cxnId="{0CA6C477-BFE4-4C2B-A69A-5D4B5DA0AC45}">
      <dgm:prSet/>
      <dgm:spPr/>
      <dgm:t>
        <a:bodyPr/>
        <a:lstStyle/>
        <a:p>
          <a:endParaRPr lang="en-US"/>
        </a:p>
      </dgm:t>
    </dgm:pt>
    <dgm:pt modelId="{72A0709F-69FE-4307-9C60-0F824198A0DD}" type="sibTrans" cxnId="{0CA6C477-BFE4-4C2B-A69A-5D4B5DA0AC45}">
      <dgm:prSet/>
      <dgm:spPr/>
      <dgm:t>
        <a:bodyPr/>
        <a:lstStyle/>
        <a:p>
          <a:endParaRPr lang="en-US"/>
        </a:p>
      </dgm:t>
    </dgm:pt>
    <dgm:pt modelId="{4E745590-9563-4784-A16A-3DD35222A52A}">
      <dgm:prSet/>
      <dgm:spPr/>
      <dgm:t>
        <a:bodyPr/>
        <a:lstStyle/>
        <a:p>
          <a:r>
            <a:rPr lang="en-US" dirty="0"/>
            <a:t>Barad’s material feminist account argues that ‘bodies do not simply take their place in the world … rather “environments” and “bodies” are intra-actively constituted’ (Barad, 2007, pg. 170). </a:t>
          </a:r>
        </a:p>
      </dgm:t>
    </dgm:pt>
    <dgm:pt modelId="{A3C7103B-9BC8-4624-BA4E-B2797C2DECD3}" type="parTrans" cxnId="{BB763353-394B-48BD-B115-93F6DE5C975B}">
      <dgm:prSet/>
      <dgm:spPr/>
      <dgm:t>
        <a:bodyPr/>
        <a:lstStyle/>
        <a:p>
          <a:endParaRPr lang="en-US"/>
        </a:p>
      </dgm:t>
    </dgm:pt>
    <dgm:pt modelId="{31798CD9-B4D6-4A0A-9CB2-D56ABFA654AF}" type="sibTrans" cxnId="{BB763353-394B-48BD-B115-93F6DE5C975B}">
      <dgm:prSet/>
      <dgm:spPr/>
      <dgm:t>
        <a:bodyPr/>
        <a:lstStyle/>
        <a:p>
          <a:endParaRPr lang="en-US"/>
        </a:p>
      </dgm:t>
    </dgm:pt>
    <dgm:pt modelId="{E636E959-FF82-48D2-A4C8-373BB004D6FF}" type="pres">
      <dgm:prSet presAssocID="{939D4216-DD62-4412-B8DF-3561E83F7718}" presName="linear" presStyleCnt="0">
        <dgm:presLayoutVars>
          <dgm:animLvl val="lvl"/>
          <dgm:resizeHandles val="exact"/>
        </dgm:presLayoutVars>
      </dgm:prSet>
      <dgm:spPr/>
    </dgm:pt>
    <dgm:pt modelId="{2151DDA8-3A42-4D4B-BF57-18058871DEE4}" type="pres">
      <dgm:prSet presAssocID="{1D359A05-9DD4-4B8D-8404-356AB8C4D50A}" presName="parentText" presStyleLbl="node1" presStyleIdx="0" presStyleCnt="2">
        <dgm:presLayoutVars>
          <dgm:chMax val="0"/>
          <dgm:bulletEnabled val="1"/>
        </dgm:presLayoutVars>
      </dgm:prSet>
      <dgm:spPr/>
    </dgm:pt>
    <dgm:pt modelId="{4F501C26-5643-472D-B116-6DE0B42B2D7A}" type="pres">
      <dgm:prSet presAssocID="{72A0709F-69FE-4307-9C60-0F824198A0DD}" presName="spacer" presStyleCnt="0"/>
      <dgm:spPr/>
    </dgm:pt>
    <dgm:pt modelId="{23E64E1F-A830-477B-A770-79BD86E10E0B}" type="pres">
      <dgm:prSet presAssocID="{4E745590-9563-4784-A16A-3DD35222A52A}" presName="parentText" presStyleLbl="node1" presStyleIdx="1" presStyleCnt="2">
        <dgm:presLayoutVars>
          <dgm:chMax val="0"/>
          <dgm:bulletEnabled val="1"/>
        </dgm:presLayoutVars>
      </dgm:prSet>
      <dgm:spPr/>
    </dgm:pt>
  </dgm:ptLst>
  <dgm:cxnLst>
    <dgm:cxn modelId="{D110B82A-5E05-4E9E-B146-404CB6F4FD05}" type="presOf" srcId="{1D359A05-9DD4-4B8D-8404-356AB8C4D50A}" destId="{2151DDA8-3A42-4D4B-BF57-18058871DEE4}" srcOrd="0" destOrd="0" presId="urn:microsoft.com/office/officeart/2005/8/layout/vList2"/>
    <dgm:cxn modelId="{8C4BFD2A-A5FC-4789-B338-CF72FAD1CE68}" type="presOf" srcId="{4E745590-9563-4784-A16A-3DD35222A52A}" destId="{23E64E1F-A830-477B-A770-79BD86E10E0B}" srcOrd="0" destOrd="0" presId="urn:microsoft.com/office/officeart/2005/8/layout/vList2"/>
    <dgm:cxn modelId="{BB763353-394B-48BD-B115-93F6DE5C975B}" srcId="{939D4216-DD62-4412-B8DF-3561E83F7718}" destId="{4E745590-9563-4784-A16A-3DD35222A52A}" srcOrd="1" destOrd="0" parTransId="{A3C7103B-9BC8-4624-BA4E-B2797C2DECD3}" sibTransId="{31798CD9-B4D6-4A0A-9CB2-D56ABFA654AF}"/>
    <dgm:cxn modelId="{E113E856-3451-4839-BA45-B8DC1C12E603}" type="presOf" srcId="{939D4216-DD62-4412-B8DF-3561E83F7718}" destId="{E636E959-FF82-48D2-A4C8-373BB004D6FF}" srcOrd="0" destOrd="0" presId="urn:microsoft.com/office/officeart/2005/8/layout/vList2"/>
    <dgm:cxn modelId="{0CA6C477-BFE4-4C2B-A69A-5D4B5DA0AC45}" srcId="{939D4216-DD62-4412-B8DF-3561E83F7718}" destId="{1D359A05-9DD4-4B8D-8404-356AB8C4D50A}" srcOrd="0" destOrd="0" parTransId="{F7FEAD1F-6CBF-44A6-AF4D-BC6746A78CEF}" sibTransId="{72A0709F-69FE-4307-9C60-0F824198A0DD}"/>
    <dgm:cxn modelId="{09F43773-0BAE-4586-9F2E-7F5A51F8CE41}" type="presParOf" srcId="{E636E959-FF82-48D2-A4C8-373BB004D6FF}" destId="{2151DDA8-3A42-4D4B-BF57-18058871DEE4}" srcOrd="0" destOrd="0" presId="urn:microsoft.com/office/officeart/2005/8/layout/vList2"/>
    <dgm:cxn modelId="{A424888E-EA86-4B9C-A47F-28C575AE0447}" type="presParOf" srcId="{E636E959-FF82-48D2-A4C8-373BB004D6FF}" destId="{4F501C26-5643-472D-B116-6DE0B42B2D7A}" srcOrd="1" destOrd="0" presId="urn:microsoft.com/office/officeart/2005/8/layout/vList2"/>
    <dgm:cxn modelId="{9DDA2EA7-339C-4888-823D-514413A7CDD9}" type="presParOf" srcId="{E636E959-FF82-48D2-A4C8-373BB004D6FF}" destId="{23E64E1F-A830-477B-A770-79BD86E10E0B}"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126B4D-3A32-4333-ACAD-925093288FC9}" type="doc">
      <dgm:prSet loTypeId="urn:microsoft.com/office/officeart/2005/8/layout/process1" loCatId="process" qsTypeId="urn:microsoft.com/office/officeart/2005/8/quickstyle/simple2" qsCatId="simple" csTypeId="urn:microsoft.com/office/officeart/2005/8/colors/accent5_2" csCatId="accent5" phldr="1"/>
      <dgm:spPr/>
      <dgm:t>
        <a:bodyPr/>
        <a:lstStyle/>
        <a:p>
          <a:endParaRPr lang="en-US"/>
        </a:p>
      </dgm:t>
    </dgm:pt>
    <dgm:pt modelId="{DADEE483-54A8-48D9-A041-1640FE01F332}">
      <dgm:prSet custT="1"/>
      <dgm:spPr/>
      <dgm:t>
        <a:bodyPr/>
        <a:lstStyle/>
        <a:p>
          <a:r>
            <a:rPr lang="en-US" sz="2400" dirty="0"/>
            <a:t>Research using a phenomenology of the material acknowledges that when we reach into the phenomena it reaches back – the configuration we find is determined by the apparatus we construct to observe it.  This momentary fixing of the intra-active phenomenon is not “discovering” something that was uncertain, it is defining something that was indeterminate. </a:t>
          </a:r>
        </a:p>
      </dgm:t>
    </dgm:pt>
    <dgm:pt modelId="{CB89F8E9-60AB-45C5-B5E8-F4F71EB829F2}" type="parTrans" cxnId="{C8C7DED2-0C14-46B9-AD95-2DF07EBFB4B5}">
      <dgm:prSet/>
      <dgm:spPr/>
      <dgm:t>
        <a:bodyPr/>
        <a:lstStyle/>
        <a:p>
          <a:endParaRPr lang="en-US"/>
        </a:p>
      </dgm:t>
    </dgm:pt>
    <dgm:pt modelId="{AB52B8BA-B9CB-4E4E-9A01-612EA0EE4F7E}" type="sibTrans" cxnId="{C8C7DED2-0C14-46B9-AD95-2DF07EBFB4B5}">
      <dgm:prSet/>
      <dgm:spPr/>
      <dgm:t>
        <a:bodyPr/>
        <a:lstStyle/>
        <a:p>
          <a:endParaRPr lang="en-US"/>
        </a:p>
      </dgm:t>
    </dgm:pt>
    <dgm:pt modelId="{E1DEE6E2-7D1C-4C2F-9F67-DCDE8B15DD9B}">
      <dgm:prSet/>
      <dgm:spPr/>
      <dgm:t>
        <a:bodyPr/>
        <a:lstStyle/>
        <a:p>
          <a:r>
            <a:rPr lang="en-US" dirty="0"/>
            <a:t>For a phenomenology of the material, the a priori is not dismissed or bracketed, but the researcher must instead remind ourselves that there </a:t>
          </a:r>
          <a:r>
            <a:rPr lang="en-US" i="1" dirty="0"/>
            <a:t>is no</a:t>
          </a:r>
          <a:r>
            <a:rPr lang="en-US" dirty="0"/>
            <a:t> a priori – nothing exist independently, but is instead produced from and with a complex system of intra-active entanglement.</a:t>
          </a:r>
        </a:p>
      </dgm:t>
    </dgm:pt>
    <dgm:pt modelId="{E533CB44-4C29-42DA-8CC1-F67C283BAF6A}" type="parTrans" cxnId="{BB40B1C7-0490-4B61-B05F-34E206AEA290}">
      <dgm:prSet/>
      <dgm:spPr/>
      <dgm:t>
        <a:bodyPr/>
        <a:lstStyle/>
        <a:p>
          <a:endParaRPr lang="en-US"/>
        </a:p>
      </dgm:t>
    </dgm:pt>
    <dgm:pt modelId="{50D7190C-C2D0-488C-9694-28D9FA5F4252}" type="sibTrans" cxnId="{BB40B1C7-0490-4B61-B05F-34E206AEA290}">
      <dgm:prSet/>
      <dgm:spPr/>
      <dgm:t>
        <a:bodyPr/>
        <a:lstStyle/>
        <a:p>
          <a:endParaRPr lang="en-US"/>
        </a:p>
      </dgm:t>
    </dgm:pt>
    <dgm:pt modelId="{9E547222-5824-486E-AC4E-9AFEAD21A658}" type="pres">
      <dgm:prSet presAssocID="{61126B4D-3A32-4333-ACAD-925093288FC9}" presName="Name0" presStyleCnt="0">
        <dgm:presLayoutVars>
          <dgm:dir/>
          <dgm:resizeHandles val="exact"/>
        </dgm:presLayoutVars>
      </dgm:prSet>
      <dgm:spPr/>
    </dgm:pt>
    <dgm:pt modelId="{9DA454EE-2A8E-4573-9FD2-60B0CC0C3DD6}" type="pres">
      <dgm:prSet presAssocID="{DADEE483-54A8-48D9-A041-1640FE01F332}" presName="node" presStyleLbl="node1" presStyleIdx="0" presStyleCnt="2" custScaleX="170262">
        <dgm:presLayoutVars>
          <dgm:bulletEnabled val="1"/>
        </dgm:presLayoutVars>
      </dgm:prSet>
      <dgm:spPr/>
    </dgm:pt>
    <dgm:pt modelId="{78D62D0E-4613-4ECE-896E-15E25975BDCF}" type="pres">
      <dgm:prSet presAssocID="{AB52B8BA-B9CB-4E4E-9A01-612EA0EE4F7E}" presName="sibTrans" presStyleLbl="sibTrans2D1" presStyleIdx="0" presStyleCnt="1"/>
      <dgm:spPr/>
    </dgm:pt>
    <dgm:pt modelId="{2A249346-126F-4ABD-853E-75AA1FA7F68D}" type="pres">
      <dgm:prSet presAssocID="{AB52B8BA-B9CB-4E4E-9A01-612EA0EE4F7E}" presName="connectorText" presStyleLbl="sibTrans2D1" presStyleIdx="0" presStyleCnt="1"/>
      <dgm:spPr/>
    </dgm:pt>
    <dgm:pt modelId="{2B52A086-ECE6-40EC-8164-3650542F7541}" type="pres">
      <dgm:prSet presAssocID="{E1DEE6E2-7D1C-4C2F-9F67-DCDE8B15DD9B}" presName="node" presStyleLbl="node1" presStyleIdx="1" presStyleCnt="2" custScaleX="153994">
        <dgm:presLayoutVars>
          <dgm:bulletEnabled val="1"/>
        </dgm:presLayoutVars>
      </dgm:prSet>
      <dgm:spPr/>
    </dgm:pt>
  </dgm:ptLst>
  <dgm:cxnLst>
    <dgm:cxn modelId="{BC510089-642D-4544-B878-CA2CF7ED5838}" type="presOf" srcId="{AB52B8BA-B9CB-4E4E-9A01-612EA0EE4F7E}" destId="{2A249346-126F-4ABD-853E-75AA1FA7F68D}" srcOrd="1" destOrd="0" presId="urn:microsoft.com/office/officeart/2005/8/layout/process1"/>
    <dgm:cxn modelId="{0E51F49F-C862-4063-BA99-2894966B0B4B}" type="presOf" srcId="{E1DEE6E2-7D1C-4C2F-9F67-DCDE8B15DD9B}" destId="{2B52A086-ECE6-40EC-8164-3650542F7541}" srcOrd="0" destOrd="0" presId="urn:microsoft.com/office/officeart/2005/8/layout/process1"/>
    <dgm:cxn modelId="{921642A5-F52C-47B3-ADB6-580AEB450264}" type="presOf" srcId="{DADEE483-54A8-48D9-A041-1640FE01F332}" destId="{9DA454EE-2A8E-4573-9FD2-60B0CC0C3DD6}" srcOrd="0" destOrd="0" presId="urn:microsoft.com/office/officeart/2005/8/layout/process1"/>
    <dgm:cxn modelId="{6FA49BBB-17B4-435E-A309-1BA7FFF54FE5}" type="presOf" srcId="{AB52B8BA-B9CB-4E4E-9A01-612EA0EE4F7E}" destId="{78D62D0E-4613-4ECE-896E-15E25975BDCF}" srcOrd="0" destOrd="0" presId="urn:microsoft.com/office/officeart/2005/8/layout/process1"/>
    <dgm:cxn modelId="{BB40B1C7-0490-4B61-B05F-34E206AEA290}" srcId="{61126B4D-3A32-4333-ACAD-925093288FC9}" destId="{E1DEE6E2-7D1C-4C2F-9F67-DCDE8B15DD9B}" srcOrd="1" destOrd="0" parTransId="{E533CB44-4C29-42DA-8CC1-F67C283BAF6A}" sibTransId="{50D7190C-C2D0-488C-9694-28D9FA5F4252}"/>
    <dgm:cxn modelId="{C8C7DED2-0C14-46B9-AD95-2DF07EBFB4B5}" srcId="{61126B4D-3A32-4333-ACAD-925093288FC9}" destId="{DADEE483-54A8-48D9-A041-1640FE01F332}" srcOrd="0" destOrd="0" parTransId="{CB89F8E9-60AB-45C5-B5E8-F4F71EB829F2}" sibTransId="{AB52B8BA-B9CB-4E4E-9A01-612EA0EE4F7E}"/>
    <dgm:cxn modelId="{D6EE99EC-DB7F-424B-A0AF-9BE2A9D75316}" type="presOf" srcId="{61126B4D-3A32-4333-ACAD-925093288FC9}" destId="{9E547222-5824-486E-AC4E-9AFEAD21A658}" srcOrd="0" destOrd="0" presId="urn:microsoft.com/office/officeart/2005/8/layout/process1"/>
    <dgm:cxn modelId="{AB4CB5B1-4CAD-43AB-9923-6B476CFF3958}" type="presParOf" srcId="{9E547222-5824-486E-AC4E-9AFEAD21A658}" destId="{9DA454EE-2A8E-4573-9FD2-60B0CC0C3DD6}" srcOrd="0" destOrd="0" presId="urn:microsoft.com/office/officeart/2005/8/layout/process1"/>
    <dgm:cxn modelId="{C5694D60-7A33-491A-AB58-3DFF1BF75BA3}" type="presParOf" srcId="{9E547222-5824-486E-AC4E-9AFEAD21A658}" destId="{78D62D0E-4613-4ECE-896E-15E25975BDCF}" srcOrd="1" destOrd="0" presId="urn:microsoft.com/office/officeart/2005/8/layout/process1"/>
    <dgm:cxn modelId="{7895CB35-7243-4B07-A6C1-D4B9DD043B34}" type="presParOf" srcId="{78D62D0E-4613-4ECE-896E-15E25975BDCF}" destId="{2A249346-126F-4ABD-853E-75AA1FA7F68D}" srcOrd="0" destOrd="0" presId="urn:microsoft.com/office/officeart/2005/8/layout/process1"/>
    <dgm:cxn modelId="{4F01DA0E-9138-4569-B293-2AFAB98C0504}" type="presParOf" srcId="{9E547222-5824-486E-AC4E-9AFEAD21A658}" destId="{2B52A086-ECE6-40EC-8164-3650542F7541}"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6A9C170-AB57-40F8-8BCF-76221969295F}"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D77A9DB3-A63D-4E69-A0C3-CEF74B9A9FA2}">
      <dgm:prSet/>
      <dgm:spPr/>
      <dgm:t>
        <a:bodyPr/>
        <a:lstStyle/>
        <a:p>
          <a:r>
            <a:rPr lang="en-US"/>
            <a:t>Photographs of the bathrooms</a:t>
          </a:r>
        </a:p>
      </dgm:t>
    </dgm:pt>
    <dgm:pt modelId="{D6F2F13E-F63B-4CD9-998B-836599BF8932}" type="parTrans" cxnId="{DF78E6E8-235C-4717-A6AD-95E4DE50EDE5}">
      <dgm:prSet/>
      <dgm:spPr/>
      <dgm:t>
        <a:bodyPr/>
        <a:lstStyle/>
        <a:p>
          <a:endParaRPr lang="en-US"/>
        </a:p>
      </dgm:t>
    </dgm:pt>
    <dgm:pt modelId="{6F44908F-84D0-4C25-B1E8-79BDF7DF6AEB}" type="sibTrans" cxnId="{DF78E6E8-235C-4717-A6AD-95E4DE50EDE5}">
      <dgm:prSet/>
      <dgm:spPr/>
      <dgm:t>
        <a:bodyPr/>
        <a:lstStyle/>
        <a:p>
          <a:endParaRPr lang="en-US"/>
        </a:p>
      </dgm:t>
    </dgm:pt>
    <dgm:pt modelId="{B4C0E4D0-9B8E-4A82-83E0-1DB500EDBB7B}">
      <dgm:prSet/>
      <dgm:spPr/>
      <dgm:t>
        <a:bodyPr/>
        <a:lstStyle/>
        <a:p>
          <a:r>
            <a:rPr lang="en-US"/>
            <a:t>Photo sorting focus groups (creating categories)</a:t>
          </a:r>
        </a:p>
      </dgm:t>
    </dgm:pt>
    <dgm:pt modelId="{0DA3D2C4-9C3E-4FD6-AA91-825D4BAF1A36}" type="parTrans" cxnId="{F6ABE57F-C4AA-47AC-83A6-5D274977BE79}">
      <dgm:prSet/>
      <dgm:spPr/>
      <dgm:t>
        <a:bodyPr/>
        <a:lstStyle/>
        <a:p>
          <a:endParaRPr lang="en-US"/>
        </a:p>
      </dgm:t>
    </dgm:pt>
    <dgm:pt modelId="{D4B28076-391F-4DA3-8086-40E08F017761}" type="sibTrans" cxnId="{F6ABE57F-C4AA-47AC-83A6-5D274977BE79}">
      <dgm:prSet/>
      <dgm:spPr/>
      <dgm:t>
        <a:bodyPr/>
        <a:lstStyle/>
        <a:p>
          <a:endParaRPr lang="en-US"/>
        </a:p>
      </dgm:t>
    </dgm:pt>
    <dgm:pt modelId="{287EBE75-C3FE-4233-8B00-2CC69A466EF0}">
      <dgm:prSet/>
      <dgm:spPr/>
      <dgm:t>
        <a:bodyPr/>
        <a:lstStyle/>
        <a:p>
          <a:r>
            <a:rPr lang="en-US"/>
            <a:t>Writing from photo prompts</a:t>
          </a:r>
        </a:p>
      </dgm:t>
    </dgm:pt>
    <dgm:pt modelId="{DD1D399B-9121-4BE9-9EC6-2ABA94A47D54}" type="parTrans" cxnId="{4BF1608F-68D1-4F6C-8379-E67F936F36F0}">
      <dgm:prSet/>
      <dgm:spPr/>
      <dgm:t>
        <a:bodyPr/>
        <a:lstStyle/>
        <a:p>
          <a:endParaRPr lang="en-US"/>
        </a:p>
      </dgm:t>
    </dgm:pt>
    <dgm:pt modelId="{29C96BAE-6810-40F6-BFD2-B0FBB53D1D31}" type="sibTrans" cxnId="{4BF1608F-68D1-4F6C-8379-E67F936F36F0}">
      <dgm:prSet/>
      <dgm:spPr/>
      <dgm:t>
        <a:bodyPr/>
        <a:lstStyle/>
        <a:p>
          <a:endParaRPr lang="en-US"/>
        </a:p>
      </dgm:t>
    </dgm:pt>
    <dgm:pt modelId="{6368EB3C-48CA-496D-AA52-61E1C4457ABF}">
      <dgm:prSet/>
      <dgm:spPr/>
      <dgm:t>
        <a:bodyPr/>
        <a:lstStyle/>
        <a:p>
          <a:r>
            <a:rPr lang="en-US"/>
            <a:t>Online survey</a:t>
          </a:r>
        </a:p>
      </dgm:t>
    </dgm:pt>
    <dgm:pt modelId="{7D211CE8-156D-4E4C-87A0-6AB3120CCE54}" type="parTrans" cxnId="{B477EDEB-5A32-45EC-B958-7AECBDEA9463}">
      <dgm:prSet/>
      <dgm:spPr/>
      <dgm:t>
        <a:bodyPr/>
        <a:lstStyle/>
        <a:p>
          <a:endParaRPr lang="en-US"/>
        </a:p>
      </dgm:t>
    </dgm:pt>
    <dgm:pt modelId="{A2106035-7829-4B2D-B752-E989A16BA396}" type="sibTrans" cxnId="{B477EDEB-5A32-45EC-B958-7AECBDEA9463}">
      <dgm:prSet/>
      <dgm:spPr/>
      <dgm:t>
        <a:bodyPr/>
        <a:lstStyle/>
        <a:p>
          <a:endParaRPr lang="en-US"/>
        </a:p>
      </dgm:t>
    </dgm:pt>
    <dgm:pt modelId="{9EBEB0D0-80F7-4FDB-BF22-855081B6AE2E}" type="pres">
      <dgm:prSet presAssocID="{D6A9C170-AB57-40F8-8BCF-76221969295F}" presName="hierChild1" presStyleCnt="0">
        <dgm:presLayoutVars>
          <dgm:chPref val="1"/>
          <dgm:dir/>
          <dgm:animOne val="branch"/>
          <dgm:animLvl val="lvl"/>
          <dgm:resizeHandles/>
        </dgm:presLayoutVars>
      </dgm:prSet>
      <dgm:spPr/>
    </dgm:pt>
    <dgm:pt modelId="{11B5BB0B-82D5-472F-A798-4237CF846679}" type="pres">
      <dgm:prSet presAssocID="{D77A9DB3-A63D-4E69-A0C3-CEF74B9A9FA2}" presName="hierRoot1" presStyleCnt="0"/>
      <dgm:spPr/>
    </dgm:pt>
    <dgm:pt modelId="{0BEB8D8F-2FEE-4D89-BAC0-AE02B7B42D09}" type="pres">
      <dgm:prSet presAssocID="{D77A9DB3-A63D-4E69-A0C3-CEF74B9A9FA2}" presName="composite" presStyleCnt="0"/>
      <dgm:spPr/>
    </dgm:pt>
    <dgm:pt modelId="{CCB2514B-15F4-40E6-AEEA-9E0CF61CB4BF}" type="pres">
      <dgm:prSet presAssocID="{D77A9DB3-A63D-4E69-A0C3-CEF74B9A9FA2}" presName="background" presStyleLbl="node0" presStyleIdx="0" presStyleCnt="4"/>
      <dgm:spPr/>
    </dgm:pt>
    <dgm:pt modelId="{370A5005-190B-43EF-A541-313EF6336BAE}" type="pres">
      <dgm:prSet presAssocID="{D77A9DB3-A63D-4E69-A0C3-CEF74B9A9FA2}" presName="text" presStyleLbl="fgAcc0" presStyleIdx="0" presStyleCnt="4">
        <dgm:presLayoutVars>
          <dgm:chPref val="3"/>
        </dgm:presLayoutVars>
      </dgm:prSet>
      <dgm:spPr/>
    </dgm:pt>
    <dgm:pt modelId="{E39B4C21-CD9D-4823-9419-810F0176A0AB}" type="pres">
      <dgm:prSet presAssocID="{D77A9DB3-A63D-4E69-A0C3-CEF74B9A9FA2}" presName="hierChild2" presStyleCnt="0"/>
      <dgm:spPr/>
    </dgm:pt>
    <dgm:pt modelId="{B1EA9FFD-386B-4A5E-B7B4-7EB38AEFF3A6}" type="pres">
      <dgm:prSet presAssocID="{B4C0E4D0-9B8E-4A82-83E0-1DB500EDBB7B}" presName="hierRoot1" presStyleCnt="0"/>
      <dgm:spPr/>
    </dgm:pt>
    <dgm:pt modelId="{45F29389-46DA-4EFC-A514-10B2EB2BF593}" type="pres">
      <dgm:prSet presAssocID="{B4C0E4D0-9B8E-4A82-83E0-1DB500EDBB7B}" presName="composite" presStyleCnt="0"/>
      <dgm:spPr/>
    </dgm:pt>
    <dgm:pt modelId="{F45513CF-4844-46B5-B2F1-B8F1C98E08D1}" type="pres">
      <dgm:prSet presAssocID="{B4C0E4D0-9B8E-4A82-83E0-1DB500EDBB7B}" presName="background" presStyleLbl="node0" presStyleIdx="1" presStyleCnt="4"/>
      <dgm:spPr/>
    </dgm:pt>
    <dgm:pt modelId="{889308AC-329E-4B94-926C-21CA6C3E379C}" type="pres">
      <dgm:prSet presAssocID="{B4C0E4D0-9B8E-4A82-83E0-1DB500EDBB7B}" presName="text" presStyleLbl="fgAcc0" presStyleIdx="1" presStyleCnt="4">
        <dgm:presLayoutVars>
          <dgm:chPref val="3"/>
        </dgm:presLayoutVars>
      </dgm:prSet>
      <dgm:spPr/>
    </dgm:pt>
    <dgm:pt modelId="{749E6DD5-6CBF-4D73-B66C-B160CAE34EF6}" type="pres">
      <dgm:prSet presAssocID="{B4C0E4D0-9B8E-4A82-83E0-1DB500EDBB7B}" presName="hierChild2" presStyleCnt="0"/>
      <dgm:spPr/>
    </dgm:pt>
    <dgm:pt modelId="{A9159F27-0041-4171-875D-2D236B32527B}" type="pres">
      <dgm:prSet presAssocID="{287EBE75-C3FE-4233-8B00-2CC69A466EF0}" presName="hierRoot1" presStyleCnt="0"/>
      <dgm:spPr/>
    </dgm:pt>
    <dgm:pt modelId="{652CB583-2485-4BD2-8C53-0C375F6D9CC4}" type="pres">
      <dgm:prSet presAssocID="{287EBE75-C3FE-4233-8B00-2CC69A466EF0}" presName="composite" presStyleCnt="0"/>
      <dgm:spPr/>
    </dgm:pt>
    <dgm:pt modelId="{0FAA03A7-B0E0-4697-AAFD-ACEF14ADAD09}" type="pres">
      <dgm:prSet presAssocID="{287EBE75-C3FE-4233-8B00-2CC69A466EF0}" presName="background" presStyleLbl="node0" presStyleIdx="2" presStyleCnt="4"/>
      <dgm:spPr/>
    </dgm:pt>
    <dgm:pt modelId="{635E3439-3EC1-47BF-AFE5-39A60D99EDB8}" type="pres">
      <dgm:prSet presAssocID="{287EBE75-C3FE-4233-8B00-2CC69A466EF0}" presName="text" presStyleLbl="fgAcc0" presStyleIdx="2" presStyleCnt="4">
        <dgm:presLayoutVars>
          <dgm:chPref val="3"/>
        </dgm:presLayoutVars>
      </dgm:prSet>
      <dgm:spPr/>
    </dgm:pt>
    <dgm:pt modelId="{D38EB01D-8945-4166-A029-DA2DA7170A00}" type="pres">
      <dgm:prSet presAssocID="{287EBE75-C3FE-4233-8B00-2CC69A466EF0}" presName="hierChild2" presStyleCnt="0"/>
      <dgm:spPr/>
    </dgm:pt>
    <dgm:pt modelId="{5030B429-4C35-4EEC-8898-CEF6D6FF6B84}" type="pres">
      <dgm:prSet presAssocID="{6368EB3C-48CA-496D-AA52-61E1C4457ABF}" presName="hierRoot1" presStyleCnt="0"/>
      <dgm:spPr/>
    </dgm:pt>
    <dgm:pt modelId="{CD2653F5-412A-4405-A9B2-09A24BECCD43}" type="pres">
      <dgm:prSet presAssocID="{6368EB3C-48CA-496D-AA52-61E1C4457ABF}" presName="composite" presStyleCnt="0"/>
      <dgm:spPr/>
    </dgm:pt>
    <dgm:pt modelId="{6ACEEA55-C9CE-4838-9FBB-6636AA18A28C}" type="pres">
      <dgm:prSet presAssocID="{6368EB3C-48CA-496D-AA52-61E1C4457ABF}" presName="background" presStyleLbl="node0" presStyleIdx="3" presStyleCnt="4"/>
      <dgm:spPr/>
    </dgm:pt>
    <dgm:pt modelId="{C3D700E2-5427-48EB-BC78-D1FBD8D915A9}" type="pres">
      <dgm:prSet presAssocID="{6368EB3C-48CA-496D-AA52-61E1C4457ABF}" presName="text" presStyleLbl="fgAcc0" presStyleIdx="3" presStyleCnt="4">
        <dgm:presLayoutVars>
          <dgm:chPref val="3"/>
        </dgm:presLayoutVars>
      </dgm:prSet>
      <dgm:spPr/>
    </dgm:pt>
    <dgm:pt modelId="{FA8438F9-33C3-4B98-84CE-BF1BC2DC901F}" type="pres">
      <dgm:prSet presAssocID="{6368EB3C-48CA-496D-AA52-61E1C4457ABF}" presName="hierChild2" presStyleCnt="0"/>
      <dgm:spPr/>
    </dgm:pt>
  </dgm:ptLst>
  <dgm:cxnLst>
    <dgm:cxn modelId="{4BE1CA1D-3A3E-4D1B-9E1C-616B542F7C83}" type="presOf" srcId="{6368EB3C-48CA-496D-AA52-61E1C4457ABF}" destId="{C3D700E2-5427-48EB-BC78-D1FBD8D915A9}" srcOrd="0" destOrd="0" presId="urn:microsoft.com/office/officeart/2005/8/layout/hierarchy1"/>
    <dgm:cxn modelId="{B8CFD777-F050-400F-9F7F-3E20A8DC8E05}" type="presOf" srcId="{B4C0E4D0-9B8E-4A82-83E0-1DB500EDBB7B}" destId="{889308AC-329E-4B94-926C-21CA6C3E379C}" srcOrd="0" destOrd="0" presId="urn:microsoft.com/office/officeart/2005/8/layout/hierarchy1"/>
    <dgm:cxn modelId="{F6ABE57F-C4AA-47AC-83A6-5D274977BE79}" srcId="{D6A9C170-AB57-40F8-8BCF-76221969295F}" destId="{B4C0E4D0-9B8E-4A82-83E0-1DB500EDBB7B}" srcOrd="1" destOrd="0" parTransId="{0DA3D2C4-9C3E-4FD6-AA91-825D4BAF1A36}" sibTransId="{D4B28076-391F-4DA3-8086-40E08F017761}"/>
    <dgm:cxn modelId="{4BF1608F-68D1-4F6C-8379-E67F936F36F0}" srcId="{D6A9C170-AB57-40F8-8BCF-76221969295F}" destId="{287EBE75-C3FE-4233-8B00-2CC69A466EF0}" srcOrd="2" destOrd="0" parTransId="{DD1D399B-9121-4BE9-9EC6-2ABA94A47D54}" sibTransId="{29C96BAE-6810-40F6-BFD2-B0FBB53D1D31}"/>
    <dgm:cxn modelId="{1D43DAA5-DADF-45C0-BCB4-D02544C43F8B}" type="presOf" srcId="{D77A9DB3-A63D-4E69-A0C3-CEF74B9A9FA2}" destId="{370A5005-190B-43EF-A541-313EF6336BAE}" srcOrd="0" destOrd="0" presId="urn:microsoft.com/office/officeart/2005/8/layout/hierarchy1"/>
    <dgm:cxn modelId="{8850A5D8-557E-4E36-A08E-1993FC20186B}" type="presOf" srcId="{287EBE75-C3FE-4233-8B00-2CC69A466EF0}" destId="{635E3439-3EC1-47BF-AFE5-39A60D99EDB8}" srcOrd="0" destOrd="0" presId="urn:microsoft.com/office/officeart/2005/8/layout/hierarchy1"/>
    <dgm:cxn modelId="{DF78E6E8-235C-4717-A6AD-95E4DE50EDE5}" srcId="{D6A9C170-AB57-40F8-8BCF-76221969295F}" destId="{D77A9DB3-A63D-4E69-A0C3-CEF74B9A9FA2}" srcOrd="0" destOrd="0" parTransId="{D6F2F13E-F63B-4CD9-998B-836599BF8932}" sibTransId="{6F44908F-84D0-4C25-B1E8-79BDF7DF6AEB}"/>
    <dgm:cxn modelId="{B477EDEB-5A32-45EC-B958-7AECBDEA9463}" srcId="{D6A9C170-AB57-40F8-8BCF-76221969295F}" destId="{6368EB3C-48CA-496D-AA52-61E1C4457ABF}" srcOrd="3" destOrd="0" parTransId="{7D211CE8-156D-4E4C-87A0-6AB3120CCE54}" sibTransId="{A2106035-7829-4B2D-B752-E989A16BA396}"/>
    <dgm:cxn modelId="{944DE2FB-D4AA-49FE-B54A-285133AB25D0}" type="presOf" srcId="{D6A9C170-AB57-40F8-8BCF-76221969295F}" destId="{9EBEB0D0-80F7-4FDB-BF22-855081B6AE2E}" srcOrd="0" destOrd="0" presId="urn:microsoft.com/office/officeart/2005/8/layout/hierarchy1"/>
    <dgm:cxn modelId="{81BCA8ED-4112-4E89-8A41-276824402C60}" type="presParOf" srcId="{9EBEB0D0-80F7-4FDB-BF22-855081B6AE2E}" destId="{11B5BB0B-82D5-472F-A798-4237CF846679}" srcOrd="0" destOrd="0" presId="urn:microsoft.com/office/officeart/2005/8/layout/hierarchy1"/>
    <dgm:cxn modelId="{965BE9C9-2272-4398-AA2B-58C9739A2E74}" type="presParOf" srcId="{11B5BB0B-82D5-472F-A798-4237CF846679}" destId="{0BEB8D8F-2FEE-4D89-BAC0-AE02B7B42D09}" srcOrd="0" destOrd="0" presId="urn:microsoft.com/office/officeart/2005/8/layout/hierarchy1"/>
    <dgm:cxn modelId="{1BADDBED-F70B-4394-9A95-603313C05914}" type="presParOf" srcId="{0BEB8D8F-2FEE-4D89-BAC0-AE02B7B42D09}" destId="{CCB2514B-15F4-40E6-AEEA-9E0CF61CB4BF}" srcOrd="0" destOrd="0" presId="urn:microsoft.com/office/officeart/2005/8/layout/hierarchy1"/>
    <dgm:cxn modelId="{B2DAC70C-4C34-4437-B7BA-A79220C07C7D}" type="presParOf" srcId="{0BEB8D8F-2FEE-4D89-BAC0-AE02B7B42D09}" destId="{370A5005-190B-43EF-A541-313EF6336BAE}" srcOrd="1" destOrd="0" presId="urn:microsoft.com/office/officeart/2005/8/layout/hierarchy1"/>
    <dgm:cxn modelId="{A1A6A099-947F-48D8-B96B-8AE205352CB5}" type="presParOf" srcId="{11B5BB0B-82D5-472F-A798-4237CF846679}" destId="{E39B4C21-CD9D-4823-9419-810F0176A0AB}" srcOrd="1" destOrd="0" presId="urn:microsoft.com/office/officeart/2005/8/layout/hierarchy1"/>
    <dgm:cxn modelId="{A2FFF794-FD84-47E6-8F2E-E53A313EE6B2}" type="presParOf" srcId="{9EBEB0D0-80F7-4FDB-BF22-855081B6AE2E}" destId="{B1EA9FFD-386B-4A5E-B7B4-7EB38AEFF3A6}" srcOrd="1" destOrd="0" presId="urn:microsoft.com/office/officeart/2005/8/layout/hierarchy1"/>
    <dgm:cxn modelId="{82196E59-59FE-44B7-AC20-7DA569C57FA8}" type="presParOf" srcId="{B1EA9FFD-386B-4A5E-B7B4-7EB38AEFF3A6}" destId="{45F29389-46DA-4EFC-A514-10B2EB2BF593}" srcOrd="0" destOrd="0" presId="urn:microsoft.com/office/officeart/2005/8/layout/hierarchy1"/>
    <dgm:cxn modelId="{EFB374E6-EB17-4111-87BF-301EF5EFEC2F}" type="presParOf" srcId="{45F29389-46DA-4EFC-A514-10B2EB2BF593}" destId="{F45513CF-4844-46B5-B2F1-B8F1C98E08D1}" srcOrd="0" destOrd="0" presId="urn:microsoft.com/office/officeart/2005/8/layout/hierarchy1"/>
    <dgm:cxn modelId="{8A408DA2-F4CC-4785-866F-A45E7C0A0397}" type="presParOf" srcId="{45F29389-46DA-4EFC-A514-10B2EB2BF593}" destId="{889308AC-329E-4B94-926C-21CA6C3E379C}" srcOrd="1" destOrd="0" presId="urn:microsoft.com/office/officeart/2005/8/layout/hierarchy1"/>
    <dgm:cxn modelId="{7408910D-E476-43DC-8286-3B6DC9540D58}" type="presParOf" srcId="{B1EA9FFD-386B-4A5E-B7B4-7EB38AEFF3A6}" destId="{749E6DD5-6CBF-4D73-B66C-B160CAE34EF6}" srcOrd="1" destOrd="0" presId="urn:microsoft.com/office/officeart/2005/8/layout/hierarchy1"/>
    <dgm:cxn modelId="{70723B07-E320-4F19-92DB-06C0F11B828B}" type="presParOf" srcId="{9EBEB0D0-80F7-4FDB-BF22-855081B6AE2E}" destId="{A9159F27-0041-4171-875D-2D236B32527B}" srcOrd="2" destOrd="0" presId="urn:microsoft.com/office/officeart/2005/8/layout/hierarchy1"/>
    <dgm:cxn modelId="{F285B3EE-B3AB-489D-A14B-58C50596DC70}" type="presParOf" srcId="{A9159F27-0041-4171-875D-2D236B32527B}" destId="{652CB583-2485-4BD2-8C53-0C375F6D9CC4}" srcOrd="0" destOrd="0" presId="urn:microsoft.com/office/officeart/2005/8/layout/hierarchy1"/>
    <dgm:cxn modelId="{90905D4E-64D2-4D52-B130-C1B267B9715A}" type="presParOf" srcId="{652CB583-2485-4BD2-8C53-0C375F6D9CC4}" destId="{0FAA03A7-B0E0-4697-AAFD-ACEF14ADAD09}" srcOrd="0" destOrd="0" presId="urn:microsoft.com/office/officeart/2005/8/layout/hierarchy1"/>
    <dgm:cxn modelId="{AAFE9451-947A-4105-908E-698D65807BCA}" type="presParOf" srcId="{652CB583-2485-4BD2-8C53-0C375F6D9CC4}" destId="{635E3439-3EC1-47BF-AFE5-39A60D99EDB8}" srcOrd="1" destOrd="0" presId="urn:microsoft.com/office/officeart/2005/8/layout/hierarchy1"/>
    <dgm:cxn modelId="{80352552-9167-425D-BC17-E5B6EA69AEC5}" type="presParOf" srcId="{A9159F27-0041-4171-875D-2D236B32527B}" destId="{D38EB01D-8945-4166-A029-DA2DA7170A00}" srcOrd="1" destOrd="0" presId="urn:microsoft.com/office/officeart/2005/8/layout/hierarchy1"/>
    <dgm:cxn modelId="{8904730A-E17C-4FCE-B618-0804C3243BEE}" type="presParOf" srcId="{9EBEB0D0-80F7-4FDB-BF22-855081B6AE2E}" destId="{5030B429-4C35-4EEC-8898-CEF6D6FF6B84}" srcOrd="3" destOrd="0" presId="urn:microsoft.com/office/officeart/2005/8/layout/hierarchy1"/>
    <dgm:cxn modelId="{78B7590B-6658-443C-B16E-D225669E053E}" type="presParOf" srcId="{5030B429-4C35-4EEC-8898-CEF6D6FF6B84}" destId="{CD2653F5-412A-4405-A9B2-09A24BECCD43}" srcOrd="0" destOrd="0" presId="urn:microsoft.com/office/officeart/2005/8/layout/hierarchy1"/>
    <dgm:cxn modelId="{58280ECD-D860-4EFD-BD0E-5ECC0C414634}" type="presParOf" srcId="{CD2653F5-412A-4405-A9B2-09A24BECCD43}" destId="{6ACEEA55-C9CE-4838-9FBB-6636AA18A28C}" srcOrd="0" destOrd="0" presId="urn:microsoft.com/office/officeart/2005/8/layout/hierarchy1"/>
    <dgm:cxn modelId="{BC2D46E2-7C31-4EFF-A301-3BE649C643F1}" type="presParOf" srcId="{CD2653F5-412A-4405-A9B2-09A24BECCD43}" destId="{C3D700E2-5427-48EB-BC78-D1FBD8D915A9}" srcOrd="1" destOrd="0" presId="urn:microsoft.com/office/officeart/2005/8/layout/hierarchy1"/>
    <dgm:cxn modelId="{2788B14E-4FCD-4D9F-BC40-4B16DCA6FCD4}" type="presParOf" srcId="{5030B429-4C35-4EEC-8898-CEF6D6FF6B84}" destId="{FA8438F9-33C3-4B98-84CE-BF1BC2DC901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211AF85-0EF9-4BCC-A5B3-BD63C6E104EF}"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01D0D7A2-39CB-4CFA-8EA3-6CE88CC29CD6}">
      <dgm:prSet/>
      <dgm:spPr/>
      <dgm:t>
        <a:bodyPr/>
        <a:lstStyle/>
        <a:p>
          <a:r>
            <a:rPr lang="en-US"/>
            <a:t>Bathrooms as social space</a:t>
          </a:r>
        </a:p>
      </dgm:t>
    </dgm:pt>
    <dgm:pt modelId="{53E60163-6AB8-4AB5-9A6D-384E94C7B6CC}" type="parTrans" cxnId="{37507182-4050-4EE6-B28A-6DBD06CD9EEE}">
      <dgm:prSet/>
      <dgm:spPr/>
      <dgm:t>
        <a:bodyPr/>
        <a:lstStyle/>
        <a:p>
          <a:endParaRPr lang="en-US"/>
        </a:p>
      </dgm:t>
    </dgm:pt>
    <dgm:pt modelId="{369812E7-A7A1-4FF7-9FD8-A069E47636B9}" type="sibTrans" cxnId="{37507182-4050-4EE6-B28A-6DBD06CD9EEE}">
      <dgm:prSet/>
      <dgm:spPr/>
      <dgm:t>
        <a:bodyPr/>
        <a:lstStyle/>
        <a:p>
          <a:endParaRPr lang="en-US"/>
        </a:p>
      </dgm:t>
    </dgm:pt>
    <dgm:pt modelId="{7D3486A7-489B-4BFD-8E0D-8CC5BFB3A5F9}">
      <dgm:prSet/>
      <dgm:spPr/>
      <dgm:t>
        <a:bodyPr/>
        <a:lstStyle/>
        <a:p>
          <a:r>
            <a:rPr lang="en-US"/>
            <a:t>Emphatic, aggressive, almost angry assertions that there is nothing to see</a:t>
          </a:r>
        </a:p>
      </dgm:t>
    </dgm:pt>
    <dgm:pt modelId="{4E4C0D12-8250-4749-9E49-758BBA498F64}" type="parTrans" cxnId="{E5BCFBBE-AB60-4C42-82D3-83F4D1882020}">
      <dgm:prSet/>
      <dgm:spPr/>
      <dgm:t>
        <a:bodyPr/>
        <a:lstStyle/>
        <a:p>
          <a:endParaRPr lang="en-US"/>
        </a:p>
      </dgm:t>
    </dgm:pt>
    <dgm:pt modelId="{54C097EA-5BAA-4137-9396-44ED7E3AD26F}" type="sibTrans" cxnId="{E5BCFBBE-AB60-4C42-82D3-83F4D1882020}">
      <dgm:prSet/>
      <dgm:spPr/>
      <dgm:t>
        <a:bodyPr/>
        <a:lstStyle/>
        <a:p>
          <a:endParaRPr lang="en-US"/>
        </a:p>
      </dgm:t>
    </dgm:pt>
    <dgm:pt modelId="{7B437DC3-A57F-45C8-9BE1-83024C1846DB}">
      <dgm:prSet/>
      <dgm:spPr/>
      <dgm:t>
        <a:bodyPr/>
        <a:lstStyle/>
        <a:p>
          <a:r>
            <a:rPr lang="en-US"/>
            <a:t>(in)visibility of the gender-neutral bathrooms</a:t>
          </a:r>
        </a:p>
      </dgm:t>
    </dgm:pt>
    <dgm:pt modelId="{1D1595D7-F67D-4361-9921-7E0AA5FB3048}" type="sibTrans" cxnId="{3EF611A5-0AB9-4F27-ADEB-8994EE2550E6}">
      <dgm:prSet/>
      <dgm:spPr/>
      <dgm:t>
        <a:bodyPr/>
        <a:lstStyle/>
        <a:p>
          <a:endParaRPr lang="en-US"/>
        </a:p>
      </dgm:t>
    </dgm:pt>
    <dgm:pt modelId="{9492231D-9E65-4C96-8BEB-07D7AE7E1D9D}" type="parTrans" cxnId="{3EF611A5-0AB9-4F27-ADEB-8994EE2550E6}">
      <dgm:prSet/>
      <dgm:spPr/>
      <dgm:t>
        <a:bodyPr/>
        <a:lstStyle/>
        <a:p>
          <a:endParaRPr lang="en-US"/>
        </a:p>
      </dgm:t>
    </dgm:pt>
    <dgm:pt modelId="{D3EA5AED-0C30-4C84-A5D9-071D55C16780}" type="pres">
      <dgm:prSet presAssocID="{0211AF85-0EF9-4BCC-A5B3-BD63C6E104EF}" presName="linear" presStyleCnt="0">
        <dgm:presLayoutVars>
          <dgm:animLvl val="lvl"/>
          <dgm:resizeHandles val="exact"/>
        </dgm:presLayoutVars>
      </dgm:prSet>
      <dgm:spPr/>
    </dgm:pt>
    <dgm:pt modelId="{A1DFB048-5E23-445B-B4DB-7E392D595F6A}" type="pres">
      <dgm:prSet presAssocID="{01D0D7A2-39CB-4CFA-8EA3-6CE88CC29CD6}" presName="parentText" presStyleLbl="node1" presStyleIdx="0" presStyleCnt="3">
        <dgm:presLayoutVars>
          <dgm:chMax val="0"/>
          <dgm:bulletEnabled val="1"/>
        </dgm:presLayoutVars>
      </dgm:prSet>
      <dgm:spPr/>
    </dgm:pt>
    <dgm:pt modelId="{B154D21D-841B-4C97-BF1D-B78ED2A2023A}" type="pres">
      <dgm:prSet presAssocID="{369812E7-A7A1-4FF7-9FD8-A069E47636B9}" presName="spacer" presStyleCnt="0"/>
      <dgm:spPr/>
    </dgm:pt>
    <dgm:pt modelId="{028FA269-49C3-44C9-BB6A-B1B85E84C137}" type="pres">
      <dgm:prSet presAssocID="{7B437DC3-A57F-45C8-9BE1-83024C1846DB}" presName="parentText" presStyleLbl="node1" presStyleIdx="1" presStyleCnt="3">
        <dgm:presLayoutVars>
          <dgm:chMax val="0"/>
          <dgm:bulletEnabled val="1"/>
        </dgm:presLayoutVars>
      </dgm:prSet>
      <dgm:spPr/>
    </dgm:pt>
    <dgm:pt modelId="{09604C7C-C60C-46CC-9261-7935533BFABF}" type="pres">
      <dgm:prSet presAssocID="{1D1595D7-F67D-4361-9921-7E0AA5FB3048}" presName="spacer" presStyleCnt="0"/>
      <dgm:spPr/>
    </dgm:pt>
    <dgm:pt modelId="{E0B154A9-1B55-46FB-AED9-5CB914E02F4A}" type="pres">
      <dgm:prSet presAssocID="{7D3486A7-489B-4BFD-8E0D-8CC5BFB3A5F9}" presName="parentText" presStyleLbl="node1" presStyleIdx="2" presStyleCnt="3">
        <dgm:presLayoutVars>
          <dgm:chMax val="0"/>
          <dgm:bulletEnabled val="1"/>
        </dgm:presLayoutVars>
      </dgm:prSet>
      <dgm:spPr/>
    </dgm:pt>
  </dgm:ptLst>
  <dgm:cxnLst>
    <dgm:cxn modelId="{7CBF5B39-619D-44E2-89D0-4B56CD7F9CBE}" type="presOf" srcId="{01D0D7A2-39CB-4CFA-8EA3-6CE88CC29CD6}" destId="{A1DFB048-5E23-445B-B4DB-7E392D595F6A}" srcOrd="0" destOrd="0" presId="urn:microsoft.com/office/officeart/2005/8/layout/vList2"/>
    <dgm:cxn modelId="{7D6B936C-979B-4C6F-929E-B5E55EA1997D}" type="presOf" srcId="{7D3486A7-489B-4BFD-8E0D-8CC5BFB3A5F9}" destId="{E0B154A9-1B55-46FB-AED9-5CB914E02F4A}" srcOrd="0" destOrd="0" presId="urn:microsoft.com/office/officeart/2005/8/layout/vList2"/>
    <dgm:cxn modelId="{B0BEB64F-06A5-43A7-A130-AA653417E168}" type="presOf" srcId="{0211AF85-0EF9-4BCC-A5B3-BD63C6E104EF}" destId="{D3EA5AED-0C30-4C84-A5D9-071D55C16780}" srcOrd="0" destOrd="0" presId="urn:microsoft.com/office/officeart/2005/8/layout/vList2"/>
    <dgm:cxn modelId="{62306956-E452-41C0-8A28-22000480FCCB}" type="presOf" srcId="{7B437DC3-A57F-45C8-9BE1-83024C1846DB}" destId="{028FA269-49C3-44C9-BB6A-B1B85E84C137}" srcOrd="0" destOrd="0" presId="urn:microsoft.com/office/officeart/2005/8/layout/vList2"/>
    <dgm:cxn modelId="{37507182-4050-4EE6-B28A-6DBD06CD9EEE}" srcId="{0211AF85-0EF9-4BCC-A5B3-BD63C6E104EF}" destId="{01D0D7A2-39CB-4CFA-8EA3-6CE88CC29CD6}" srcOrd="0" destOrd="0" parTransId="{53E60163-6AB8-4AB5-9A6D-384E94C7B6CC}" sibTransId="{369812E7-A7A1-4FF7-9FD8-A069E47636B9}"/>
    <dgm:cxn modelId="{3EF611A5-0AB9-4F27-ADEB-8994EE2550E6}" srcId="{0211AF85-0EF9-4BCC-A5B3-BD63C6E104EF}" destId="{7B437DC3-A57F-45C8-9BE1-83024C1846DB}" srcOrd="1" destOrd="0" parTransId="{9492231D-9E65-4C96-8BEB-07D7AE7E1D9D}" sibTransId="{1D1595D7-F67D-4361-9921-7E0AA5FB3048}"/>
    <dgm:cxn modelId="{E5BCFBBE-AB60-4C42-82D3-83F4D1882020}" srcId="{0211AF85-0EF9-4BCC-A5B3-BD63C6E104EF}" destId="{7D3486A7-489B-4BFD-8E0D-8CC5BFB3A5F9}" srcOrd="2" destOrd="0" parTransId="{4E4C0D12-8250-4749-9E49-758BBA498F64}" sibTransId="{54C097EA-5BAA-4137-9396-44ED7E3AD26F}"/>
    <dgm:cxn modelId="{4726C6FE-B11D-4ED1-8DB4-083CB02DDE54}" type="presParOf" srcId="{D3EA5AED-0C30-4C84-A5D9-071D55C16780}" destId="{A1DFB048-5E23-445B-B4DB-7E392D595F6A}" srcOrd="0" destOrd="0" presId="urn:microsoft.com/office/officeart/2005/8/layout/vList2"/>
    <dgm:cxn modelId="{C198DE2D-0AFE-4196-913D-530558513CD9}" type="presParOf" srcId="{D3EA5AED-0C30-4C84-A5D9-071D55C16780}" destId="{B154D21D-841B-4C97-BF1D-B78ED2A2023A}" srcOrd="1" destOrd="0" presId="urn:microsoft.com/office/officeart/2005/8/layout/vList2"/>
    <dgm:cxn modelId="{1F57A0F1-8A08-40F5-92DB-6BD763AFA3CF}" type="presParOf" srcId="{D3EA5AED-0C30-4C84-A5D9-071D55C16780}" destId="{028FA269-49C3-44C9-BB6A-B1B85E84C137}" srcOrd="2" destOrd="0" presId="urn:microsoft.com/office/officeart/2005/8/layout/vList2"/>
    <dgm:cxn modelId="{F162B5B6-B076-4789-8099-D44AD08F3BF7}" type="presParOf" srcId="{D3EA5AED-0C30-4C84-A5D9-071D55C16780}" destId="{09604C7C-C60C-46CC-9261-7935533BFABF}" srcOrd="3" destOrd="0" presId="urn:microsoft.com/office/officeart/2005/8/layout/vList2"/>
    <dgm:cxn modelId="{478EF505-6FD4-425C-A9DC-19EFE5A6E47F}" type="presParOf" srcId="{D3EA5AED-0C30-4C84-A5D9-071D55C16780}" destId="{E0B154A9-1B55-46FB-AED9-5CB914E02F4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9D9E3B-47BE-4E48-B456-55E7B223B0B2}">
      <dsp:nvSpPr>
        <dsp:cNvPr id="0" name=""/>
        <dsp:cNvSpPr/>
      </dsp:nvSpPr>
      <dsp:spPr>
        <a:xfrm>
          <a:off x="1637720" y="358307"/>
          <a:ext cx="715078" cy="7150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D7AD1AE-C0F9-4AB9-81AA-92A65FC6AD12}">
      <dsp:nvSpPr>
        <dsp:cNvPr id="0" name=""/>
        <dsp:cNvSpPr/>
      </dsp:nvSpPr>
      <dsp:spPr>
        <a:xfrm>
          <a:off x="443464" y="1315008"/>
          <a:ext cx="3217374" cy="829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indent="0" algn="ctr">
            <a:lnSpc>
              <a:spcPct val="100000"/>
            </a:lnSpc>
            <a:spcBef>
              <a:spcPct val="0"/>
            </a:spcBef>
            <a:buNone/>
          </a:pPr>
          <a:r>
            <a:rPr lang="en-US" sz="2000" kern="1200" dirty="0"/>
            <a:t>The too strange is, however, the provocation, the knot, the world kicking back, the too much that demands experimentation. Inquiry should begin with the too strange and the too much.</a:t>
          </a:r>
        </a:p>
        <a:p>
          <a:pPr indent="0" algn="ctr">
            <a:lnSpc>
              <a:spcPct val="100000"/>
            </a:lnSpc>
            <a:spcBef>
              <a:spcPct val="0"/>
            </a:spcBef>
            <a:buNone/>
          </a:pPr>
          <a:r>
            <a:rPr lang="en-US" sz="2000" kern="1200" dirty="0"/>
            <a:t>St. Pierre, 2017 </a:t>
          </a:r>
        </a:p>
        <a:p>
          <a:pPr marL="0" lvl="0" indent="0" algn="ctr" defTabSz="711200">
            <a:lnSpc>
              <a:spcPct val="90000"/>
            </a:lnSpc>
            <a:spcBef>
              <a:spcPct val="0"/>
            </a:spcBef>
            <a:spcAft>
              <a:spcPct val="35000"/>
            </a:spcAft>
            <a:buNone/>
          </a:pPr>
          <a:endParaRPr lang="en-US" sz="1600" kern="1200" dirty="0"/>
        </a:p>
      </dsp:txBody>
      <dsp:txXfrm>
        <a:off x="443464" y="1315008"/>
        <a:ext cx="3217374" cy="829361"/>
      </dsp:txXfrm>
    </dsp:sp>
    <dsp:sp modelId="{C09429B0-2178-43DE-A9AD-00D9F9035CE1}">
      <dsp:nvSpPr>
        <dsp:cNvPr id="0" name=""/>
        <dsp:cNvSpPr/>
      </dsp:nvSpPr>
      <dsp:spPr>
        <a:xfrm>
          <a:off x="5089450" y="222578"/>
          <a:ext cx="715078" cy="7150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37B4D05-6454-46AF-A404-095060EEC173}">
      <dsp:nvSpPr>
        <dsp:cNvPr id="0" name=""/>
        <dsp:cNvSpPr/>
      </dsp:nvSpPr>
      <dsp:spPr>
        <a:xfrm>
          <a:off x="4560105" y="1511465"/>
          <a:ext cx="1589062" cy="92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endParaRPr lang="en-US" sz="3600" kern="1200" dirty="0"/>
        </a:p>
      </dsp:txBody>
      <dsp:txXfrm>
        <a:off x="4560105" y="1511465"/>
        <a:ext cx="1589062" cy="922291"/>
      </dsp:txXfrm>
    </dsp:sp>
    <dsp:sp modelId="{E875BBB3-5ACD-4C19-8306-640D8114847E}">
      <dsp:nvSpPr>
        <dsp:cNvPr id="0" name=""/>
        <dsp:cNvSpPr/>
      </dsp:nvSpPr>
      <dsp:spPr>
        <a:xfrm>
          <a:off x="3545395" y="4404608"/>
          <a:ext cx="715078" cy="7150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F4709A0-7467-4FDE-9092-8D8BC2110D98}">
      <dsp:nvSpPr>
        <dsp:cNvPr id="0" name=""/>
        <dsp:cNvSpPr/>
      </dsp:nvSpPr>
      <dsp:spPr>
        <a:xfrm>
          <a:off x="4221810" y="1006305"/>
          <a:ext cx="2204093" cy="922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Material feminism provokes us to think of meanings as emergent within dynamic entanglements of all manner of elements.</a:t>
          </a:r>
        </a:p>
        <a:p>
          <a:pPr marL="0" lvl="0" indent="0" algn="ctr" defTabSz="889000">
            <a:lnSpc>
              <a:spcPct val="100000"/>
            </a:lnSpc>
            <a:spcBef>
              <a:spcPct val="0"/>
            </a:spcBef>
            <a:spcAft>
              <a:spcPct val="35000"/>
            </a:spcAft>
            <a:buNone/>
          </a:pPr>
          <a:r>
            <a:rPr lang="en-US" sz="2000" kern="1200" dirty="0"/>
            <a:t>Taylor, 2013</a:t>
          </a:r>
        </a:p>
      </dsp:txBody>
      <dsp:txXfrm>
        <a:off x="4221810" y="1006305"/>
        <a:ext cx="2204093" cy="9222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51DDA8-3A42-4D4B-BF57-18058871DEE4}">
      <dsp:nvSpPr>
        <dsp:cNvPr id="0" name=""/>
        <dsp:cNvSpPr/>
      </dsp:nvSpPr>
      <dsp:spPr>
        <a:xfrm>
          <a:off x="0" y="337569"/>
          <a:ext cx="6832212" cy="2267460"/>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Mann describes a feminist phenomenology that must “give a meaningful account of politics and power, of the unfreedoms that structure our lives in heinous ways . . . yet to give account of these structures without attention to how we live them is to risk an equally abstract objectivism that can’t grasp the lived meaning of structural injustice” (Mann, 2009, p. 91). </a:t>
          </a:r>
        </a:p>
      </dsp:txBody>
      <dsp:txXfrm>
        <a:off x="110688" y="448257"/>
        <a:ext cx="6610836" cy="2046084"/>
      </dsp:txXfrm>
    </dsp:sp>
    <dsp:sp modelId="{23E64E1F-A830-477B-A770-79BD86E10E0B}">
      <dsp:nvSpPr>
        <dsp:cNvPr id="0" name=""/>
        <dsp:cNvSpPr/>
      </dsp:nvSpPr>
      <dsp:spPr>
        <a:xfrm>
          <a:off x="0" y="2659749"/>
          <a:ext cx="6832212" cy="2267460"/>
        </a:xfrm>
        <a:prstGeom prst="roundRect">
          <a:avLst/>
        </a:prstGeom>
        <a:gradFill rotWithShape="0">
          <a:gsLst>
            <a:gs pos="0">
              <a:schemeClr val="accent2">
                <a:hueOff val="453165"/>
                <a:satOff val="-47993"/>
                <a:lumOff val="-1176"/>
                <a:alphaOff val="0"/>
                <a:tint val="96000"/>
                <a:lumMod val="104000"/>
              </a:schemeClr>
            </a:gs>
            <a:gs pos="100000">
              <a:schemeClr val="accent2">
                <a:hueOff val="453165"/>
                <a:satOff val="-47993"/>
                <a:lumOff val="-1176"/>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Barad’s material feminist account argues that ‘bodies do not simply take their place in the world … rather “environments” and “bodies” are intra-actively constituted’ (Barad, 2007, pg. 170). </a:t>
          </a:r>
        </a:p>
      </dsp:txBody>
      <dsp:txXfrm>
        <a:off x="110688" y="2770437"/>
        <a:ext cx="6610836" cy="20460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A454EE-2A8E-4573-9FD2-60B0CC0C3DD6}">
      <dsp:nvSpPr>
        <dsp:cNvPr id="0" name=""/>
        <dsp:cNvSpPr/>
      </dsp:nvSpPr>
      <dsp:spPr>
        <a:xfrm>
          <a:off x="7652" y="369692"/>
          <a:ext cx="5079545" cy="5269768"/>
        </a:xfrm>
        <a:prstGeom prst="roundRect">
          <a:avLst>
            <a:gd name="adj" fmla="val 10000"/>
          </a:avLst>
        </a:prstGeom>
        <a:solidFill>
          <a:schemeClr val="accent5">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Research using a phenomenology of the material acknowledges that when we reach into the phenomena it reaches back – the configuration we find is determined by the apparatus we construct to observe it.  This momentary fixing of the intra-active phenomenon is not “discovering” something that was uncertain, it is defining something that was indeterminate. </a:t>
          </a:r>
        </a:p>
      </dsp:txBody>
      <dsp:txXfrm>
        <a:off x="156427" y="518467"/>
        <a:ext cx="4781995" cy="4972218"/>
      </dsp:txXfrm>
    </dsp:sp>
    <dsp:sp modelId="{78D62D0E-4613-4ECE-896E-15E25975BDCF}">
      <dsp:nvSpPr>
        <dsp:cNvPr id="0" name=""/>
        <dsp:cNvSpPr/>
      </dsp:nvSpPr>
      <dsp:spPr>
        <a:xfrm>
          <a:off x="5385535" y="2634639"/>
          <a:ext cx="632474" cy="739875"/>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385535" y="2782614"/>
        <a:ext cx="442732" cy="443925"/>
      </dsp:txXfrm>
    </dsp:sp>
    <dsp:sp modelId="{2B52A086-ECE6-40EC-8164-3650542F7541}">
      <dsp:nvSpPr>
        <dsp:cNvPr id="0" name=""/>
        <dsp:cNvSpPr/>
      </dsp:nvSpPr>
      <dsp:spPr>
        <a:xfrm>
          <a:off x="6280546" y="369692"/>
          <a:ext cx="4594210" cy="5269768"/>
        </a:xfrm>
        <a:prstGeom prst="roundRect">
          <a:avLst>
            <a:gd name="adj" fmla="val 10000"/>
          </a:avLst>
        </a:prstGeom>
        <a:solidFill>
          <a:schemeClr val="accent5">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For a phenomenology of the material, the a priori is not dismissed or bracketed, but the researcher must instead remind ourselves that there </a:t>
          </a:r>
          <a:r>
            <a:rPr lang="en-US" sz="2500" i="1" kern="1200" dirty="0"/>
            <a:t>is no</a:t>
          </a:r>
          <a:r>
            <a:rPr lang="en-US" sz="2500" kern="1200" dirty="0"/>
            <a:t> a priori – nothing exist independently, but is instead produced from and with a complex system of intra-active entanglement.</a:t>
          </a:r>
        </a:p>
      </dsp:txBody>
      <dsp:txXfrm>
        <a:off x="6415106" y="504252"/>
        <a:ext cx="4325090" cy="50006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2514B-15F4-40E6-AEEA-9E0CF61CB4BF}">
      <dsp:nvSpPr>
        <dsp:cNvPr id="0" name=""/>
        <dsp:cNvSpPr/>
      </dsp:nvSpPr>
      <dsp:spPr>
        <a:xfrm>
          <a:off x="3007" y="685865"/>
          <a:ext cx="2147393" cy="1363595"/>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370A5005-190B-43EF-A541-313EF6336BAE}">
      <dsp:nvSpPr>
        <dsp:cNvPr id="0" name=""/>
        <dsp:cNvSpPr/>
      </dsp:nvSpPr>
      <dsp:spPr>
        <a:xfrm>
          <a:off x="241606" y="912535"/>
          <a:ext cx="2147393" cy="136359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Photographs of the bathrooms</a:t>
          </a:r>
        </a:p>
      </dsp:txBody>
      <dsp:txXfrm>
        <a:off x="281544" y="952473"/>
        <a:ext cx="2067517" cy="1283719"/>
      </dsp:txXfrm>
    </dsp:sp>
    <dsp:sp modelId="{F45513CF-4844-46B5-B2F1-B8F1C98E08D1}">
      <dsp:nvSpPr>
        <dsp:cNvPr id="0" name=""/>
        <dsp:cNvSpPr/>
      </dsp:nvSpPr>
      <dsp:spPr>
        <a:xfrm>
          <a:off x="2627600" y="685865"/>
          <a:ext cx="2147393" cy="1363595"/>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889308AC-329E-4B94-926C-21CA6C3E379C}">
      <dsp:nvSpPr>
        <dsp:cNvPr id="0" name=""/>
        <dsp:cNvSpPr/>
      </dsp:nvSpPr>
      <dsp:spPr>
        <a:xfrm>
          <a:off x="2866199" y="912535"/>
          <a:ext cx="2147393" cy="136359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Photo sorting focus groups (creating categories)</a:t>
          </a:r>
        </a:p>
      </dsp:txBody>
      <dsp:txXfrm>
        <a:off x="2906137" y="952473"/>
        <a:ext cx="2067517" cy="1283719"/>
      </dsp:txXfrm>
    </dsp:sp>
    <dsp:sp modelId="{0FAA03A7-B0E0-4697-AAFD-ACEF14ADAD09}">
      <dsp:nvSpPr>
        <dsp:cNvPr id="0" name=""/>
        <dsp:cNvSpPr/>
      </dsp:nvSpPr>
      <dsp:spPr>
        <a:xfrm>
          <a:off x="5252192" y="685865"/>
          <a:ext cx="2147393" cy="1363595"/>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635E3439-3EC1-47BF-AFE5-39A60D99EDB8}">
      <dsp:nvSpPr>
        <dsp:cNvPr id="0" name=""/>
        <dsp:cNvSpPr/>
      </dsp:nvSpPr>
      <dsp:spPr>
        <a:xfrm>
          <a:off x="5490791" y="912535"/>
          <a:ext cx="2147393" cy="136359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Writing from photo prompts</a:t>
          </a:r>
        </a:p>
      </dsp:txBody>
      <dsp:txXfrm>
        <a:off x="5530729" y="952473"/>
        <a:ext cx="2067517" cy="1283719"/>
      </dsp:txXfrm>
    </dsp:sp>
    <dsp:sp modelId="{6ACEEA55-C9CE-4838-9FBB-6636AA18A28C}">
      <dsp:nvSpPr>
        <dsp:cNvPr id="0" name=""/>
        <dsp:cNvSpPr/>
      </dsp:nvSpPr>
      <dsp:spPr>
        <a:xfrm>
          <a:off x="7876785" y="685865"/>
          <a:ext cx="2147393" cy="1363595"/>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C3D700E2-5427-48EB-BC78-D1FBD8D915A9}">
      <dsp:nvSpPr>
        <dsp:cNvPr id="0" name=""/>
        <dsp:cNvSpPr/>
      </dsp:nvSpPr>
      <dsp:spPr>
        <a:xfrm>
          <a:off x="8115384" y="912535"/>
          <a:ext cx="2147393" cy="136359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Online survey</a:t>
          </a:r>
        </a:p>
      </dsp:txBody>
      <dsp:txXfrm>
        <a:off x="8155322" y="952473"/>
        <a:ext cx="2067517" cy="12837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DFB048-5E23-445B-B4DB-7E392D595F6A}">
      <dsp:nvSpPr>
        <dsp:cNvPr id="0" name=""/>
        <dsp:cNvSpPr/>
      </dsp:nvSpPr>
      <dsp:spPr>
        <a:xfrm>
          <a:off x="0" y="32131"/>
          <a:ext cx="6832212" cy="1675905"/>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Bathrooms as social space</a:t>
          </a:r>
        </a:p>
      </dsp:txBody>
      <dsp:txXfrm>
        <a:off x="81811" y="113942"/>
        <a:ext cx="6668590" cy="1512283"/>
      </dsp:txXfrm>
    </dsp:sp>
    <dsp:sp modelId="{028FA269-49C3-44C9-BB6A-B1B85E84C137}">
      <dsp:nvSpPr>
        <dsp:cNvPr id="0" name=""/>
        <dsp:cNvSpPr/>
      </dsp:nvSpPr>
      <dsp:spPr>
        <a:xfrm>
          <a:off x="0" y="1794436"/>
          <a:ext cx="6832212" cy="1675905"/>
        </a:xfrm>
        <a:prstGeom prst="roundRect">
          <a:avLst/>
        </a:prstGeom>
        <a:gradFill rotWithShape="0">
          <a:gsLst>
            <a:gs pos="0">
              <a:schemeClr val="accent2">
                <a:hueOff val="226582"/>
                <a:satOff val="-23996"/>
                <a:lumOff val="-588"/>
                <a:alphaOff val="0"/>
                <a:tint val="96000"/>
                <a:lumMod val="104000"/>
              </a:schemeClr>
            </a:gs>
            <a:gs pos="100000">
              <a:schemeClr val="accent2">
                <a:hueOff val="226582"/>
                <a:satOff val="-23996"/>
                <a:lumOff val="-588"/>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(in)visibility of the gender-neutral bathrooms</a:t>
          </a:r>
        </a:p>
      </dsp:txBody>
      <dsp:txXfrm>
        <a:off x="81811" y="1876247"/>
        <a:ext cx="6668590" cy="1512283"/>
      </dsp:txXfrm>
    </dsp:sp>
    <dsp:sp modelId="{E0B154A9-1B55-46FB-AED9-5CB914E02F4A}">
      <dsp:nvSpPr>
        <dsp:cNvPr id="0" name=""/>
        <dsp:cNvSpPr/>
      </dsp:nvSpPr>
      <dsp:spPr>
        <a:xfrm>
          <a:off x="0" y="3556742"/>
          <a:ext cx="6832212" cy="1675905"/>
        </a:xfrm>
        <a:prstGeom prst="roundRect">
          <a:avLst/>
        </a:prstGeom>
        <a:gradFill rotWithShape="0">
          <a:gsLst>
            <a:gs pos="0">
              <a:schemeClr val="accent2">
                <a:hueOff val="453165"/>
                <a:satOff val="-47993"/>
                <a:lumOff val="-1176"/>
                <a:alphaOff val="0"/>
                <a:tint val="96000"/>
                <a:lumMod val="104000"/>
              </a:schemeClr>
            </a:gs>
            <a:gs pos="100000">
              <a:schemeClr val="accent2">
                <a:hueOff val="453165"/>
                <a:satOff val="-47993"/>
                <a:lumOff val="-1176"/>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Emphatic, aggressive, almost angry assertions that there is nothing to see</a:t>
          </a:r>
        </a:p>
      </dsp:txBody>
      <dsp:txXfrm>
        <a:off x="81811" y="3638553"/>
        <a:ext cx="6668590" cy="151228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E6ECB2-D560-415F-B38D-C06B9AA880DF}" type="datetimeFigureOut">
              <a:rPr lang="en-US" smtClean="0"/>
              <a:t>8/13/2019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2955CB-7DFE-4FD2-A635-4964FD8A5EFD}" type="slidenum">
              <a:rPr lang="en-US" smtClean="0"/>
              <a:t>‹#›</a:t>
            </a:fld>
            <a:endParaRPr lang="en-US"/>
          </a:p>
        </p:txBody>
      </p:sp>
    </p:spTree>
    <p:extLst>
      <p:ext uri="{BB962C8B-B14F-4D97-AF65-F5344CB8AC3E}">
        <p14:creationId xmlns:p14="http://schemas.microsoft.com/office/powerpoint/2010/main" val="1497031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kern="1200" dirty="0">
                <a:solidFill>
                  <a:schemeClr val="tx1"/>
                </a:solidFill>
                <a:effectLst/>
                <a:latin typeface="+mn-lt"/>
                <a:ea typeface="+mn-ea"/>
                <a:cs typeface="+mn-cs"/>
              </a:rPr>
              <a:t>I’d like to begin with welcome and thanks.  I am so appreciative of the chance to share my work with you all. </a:t>
            </a:r>
          </a:p>
          <a:p>
            <a:r>
              <a:rPr lang="en-US" sz="1200" kern="1200" dirty="0">
                <a:solidFill>
                  <a:schemeClr val="tx1"/>
                </a:solidFill>
                <a:effectLst/>
                <a:latin typeface="+mn-lt"/>
                <a:ea typeface="+mn-ea"/>
                <a:cs typeface="+mn-cs"/>
              </a:rPr>
              <a:t>My current project is investigating the experience of school bathrooms.  (reaction?  Ad lib?)</a:t>
            </a:r>
          </a:p>
          <a:p>
            <a:endParaRPr lang="en-US" dirty="0"/>
          </a:p>
        </p:txBody>
      </p:sp>
      <p:sp>
        <p:nvSpPr>
          <p:cNvPr id="4" name="Slide Number Placeholder 3"/>
          <p:cNvSpPr>
            <a:spLocks noGrp="1"/>
          </p:cNvSpPr>
          <p:nvPr>
            <p:ph type="sldNum" sz="quarter" idx="5"/>
          </p:nvPr>
        </p:nvSpPr>
        <p:spPr/>
        <p:txBody>
          <a:bodyPr/>
          <a:lstStyle/>
          <a:p>
            <a:fld id="{F62955CB-7DFE-4FD2-A635-4964FD8A5EFD}" type="slidenum">
              <a:rPr lang="en-US" smtClean="0"/>
              <a:t>1</a:t>
            </a:fld>
            <a:endParaRPr lang="en-US" dirty="0"/>
          </a:p>
        </p:txBody>
      </p:sp>
    </p:spTree>
    <p:extLst>
      <p:ext uri="{BB962C8B-B14F-4D97-AF65-F5344CB8AC3E}">
        <p14:creationId xmlns:p14="http://schemas.microsoft.com/office/powerpoint/2010/main" val="2827557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Bathroom</a:t>
            </a:r>
            <a:r>
              <a:rPr lang="en-US" baseline="0" dirty="0"/>
              <a:t> spaces are necessary – but provocative. </a:t>
            </a:r>
            <a:r>
              <a:rPr lang="en-US" sz="1200" kern="1200" dirty="0">
                <a:solidFill>
                  <a:schemeClr val="tx1"/>
                </a:solidFill>
                <a:effectLst/>
                <a:latin typeface="+mn-lt"/>
                <a:ea typeface="+mn-ea"/>
                <a:cs typeface="+mn-cs"/>
              </a:rPr>
              <a:t>School bathrooms are contested sites, a physical space where students’ social, material, and discursive worlds have ontological weight, where the material-discursive is felt in the body.</a:t>
            </a:r>
          </a:p>
          <a:p>
            <a:endParaRPr lang="en-US" dirty="0"/>
          </a:p>
          <a:p>
            <a:r>
              <a:rPr lang="en-US" dirty="0"/>
              <a:t>Bathrooms can provoke.  These provocation</a:t>
            </a:r>
            <a:r>
              <a:rPr lang="en-US" baseline="0" dirty="0"/>
              <a:t>s have been helpful to my work – particularly when I was thinking about what theory I can think with to investigate this contested, complex space. </a:t>
            </a:r>
            <a:endParaRPr lang="en-US" dirty="0"/>
          </a:p>
        </p:txBody>
      </p:sp>
      <p:sp>
        <p:nvSpPr>
          <p:cNvPr id="4" name="Slide Number Placeholder 3"/>
          <p:cNvSpPr>
            <a:spLocks noGrp="1"/>
          </p:cNvSpPr>
          <p:nvPr>
            <p:ph type="sldNum" sz="quarter" idx="5"/>
          </p:nvPr>
        </p:nvSpPr>
        <p:spPr/>
        <p:txBody>
          <a:bodyPr/>
          <a:lstStyle/>
          <a:p>
            <a:fld id="{F62955CB-7DFE-4FD2-A635-4964FD8A5EFD}" type="slidenum">
              <a:rPr lang="en-US" smtClean="0"/>
              <a:t>2</a:t>
            </a:fld>
            <a:endParaRPr lang="en-US" dirty="0"/>
          </a:p>
        </p:txBody>
      </p:sp>
    </p:spTree>
    <p:extLst>
      <p:ext uri="{BB962C8B-B14F-4D97-AF65-F5344CB8AC3E}">
        <p14:creationId xmlns:p14="http://schemas.microsoft.com/office/powerpoint/2010/main" val="3825964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book Toilet: Public Restrooms and the Politics of Sharing notes, the words “public and toilet do not sit well together, and the discord goes beyond words” (Molotch &amp; </a:t>
            </a:r>
            <a:r>
              <a:rPr lang="en-US" sz="1200" kern="1200" dirty="0" err="1">
                <a:solidFill>
                  <a:schemeClr val="tx1"/>
                </a:solidFill>
                <a:effectLst/>
                <a:latin typeface="+mn-lt"/>
                <a:ea typeface="+mn-ea"/>
                <a:cs typeface="+mn-cs"/>
              </a:rPr>
              <a:t>Norén</a:t>
            </a:r>
            <a:r>
              <a:rPr lang="en-US" sz="1200" kern="1200" dirty="0">
                <a:solidFill>
                  <a:schemeClr val="tx1"/>
                </a:solidFill>
                <a:effectLst/>
                <a:latin typeface="+mn-lt"/>
                <a:ea typeface="+mn-ea"/>
                <a:cs typeface="+mn-cs"/>
              </a:rPr>
              <a:t>, 2010).  This discord is even more present when the toilets in question are in schools.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a few brave folks have done research on public school restrooms, most of it was not conducted in the United States, or was focused on the toilet training of small children.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Sociologists have conducted some inquiries on public toilets in general, as have queer theorists and scholars of gender, but educational researchers in the United States have, for the most part, averted their gaze from toilets and their effects on teaching and learning.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not because these spaces are insignificant.  A brief investigation of publicly available information, gathered from social media and google news alerts, shows several areas of concern in and around school bathrooms.  Access to school bathrooms is an ongoing civil rights issue, as can be seen in the experiences of students of color in both integrated and segregated school spaces over the past 100 years.  Just two weeks ago, on May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 school students in Stillwater,  MN staged a bathroom sit in, protesting for their right to unlocked bathrooms.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Currently, bathrooms are sites of student misbehavior: bullying, smoking, “</a:t>
            </a:r>
            <a:r>
              <a:rPr lang="en-US" sz="1200" kern="1200" dirty="0" err="1">
                <a:solidFill>
                  <a:schemeClr val="tx1"/>
                </a:solidFill>
                <a:effectLst/>
                <a:latin typeface="+mn-lt"/>
                <a:ea typeface="+mn-ea"/>
                <a:cs typeface="+mn-cs"/>
              </a:rPr>
              <a:t>juuling</a:t>
            </a:r>
            <a:r>
              <a:rPr lang="en-US" sz="1200" kern="1200" dirty="0">
                <a:solidFill>
                  <a:schemeClr val="tx1"/>
                </a:solidFill>
                <a:effectLst/>
                <a:latin typeface="+mn-lt"/>
                <a:ea typeface="+mn-ea"/>
                <a:cs typeface="+mn-cs"/>
              </a:rPr>
              <a:t>” or using other substances, fires in the trash cans.  Lawsuits and school boards furiously debate the rights of students to use the bathroom that matches their gender identity; recommendations from the United States Department of Education regarding toilet access are issued by one politician, and rescinded by another. </a:t>
            </a:r>
            <a:endParaRPr lang="en-US" dirty="0"/>
          </a:p>
        </p:txBody>
      </p:sp>
      <p:sp>
        <p:nvSpPr>
          <p:cNvPr id="4" name="Slide Number Placeholder 3"/>
          <p:cNvSpPr>
            <a:spLocks noGrp="1"/>
          </p:cNvSpPr>
          <p:nvPr>
            <p:ph type="sldNum" sz="quarter" idx="5"/>
          </p:nvPr>
        </p:nvSpPr>
        <p:spPr/>
        <p:txBody>
          <a:bodyPr/>
          <a:lstStyle/>
          <a:p>
            <a:fld id="{F62955CB-7DFE-4FD2-A635-4964FD8A5EFD}" type="slidenum">
              <a:rPr lang="en-US" smtClean="0"/>
              <a:t>3</a:t>
            </a:fld>
            <a:endParaRPr lang="en-US"/>
          </a:p>
        </p:txBody>
      </p:sp>
    </p:spTree>
    <p:extLst>
      <p:ext uri="{BB962C8B-B14F-4D97-AF65-F5344CB8AC3E}">
        <p14:creationId xmlns:p14="http://schemas.microsoft.com/office/powerpoint/2010/main" val="4011312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what I find to be the strongest provocation is that what happens in school bathrooms seems to be deeply linked to how our students </a:t>
            </a:r>
            <a:r>
              <a:rPr lang="en-US"/>
              <a:t>experience schools</a:t>
            </a:r>
            <a:r>
              <a:rPr lang="en-US" dirty="0"/>
              <a:t>.  There are a lot of examples, but this is one I want to share you today.. </a:t>
            </a:r>
          </a:p>
          <a:p>
            <a:endParaRPr lang="en-US" dirty="0"/>
          </a:p>
          <a:p>
            <a:r>
              <a:rPr lang="en-US" dirty="0"/>
              <a:t>This study came out this month in the journal Pediatrics.  It’s a quantitative study, based on a survey of more than 3500 gender non-conforming youth in grades 7 – 12.   They found that these students experience sexual assault at a much higher rate than their peers.  Discuss slide.</a:t>
            </a:r>
          </a:p>
        </p:txBody>
      </p:sp>
      <p:sp>
        <p:nvSpPr>
          <p:cNvPr id="4" name="Slide Number Placeholder 3"/>
          <p:cNvSpPr>
            <a:spLocks noGrp="1"/>
          </p:cNvSpPr>
          <p:nvPr>
            <p:ph type="sldNum" sz="quarter" idx="5"/>
          </p:nvPr>
        </p:nvSpPr>
        <p:spPr/>
        <p:txBody>
          <a:bodyPr/>
          <a:lstStyle/>
          <a:p>
            <a:fld id="{F62955CB-7DFE-4FD2-A635-4964FD8A5EFD}" type="slidenum">
              <a:rPr lang="en-US" smtClean="0"/>
              <a:t>4</a:t>
            </a:fld>
            <a:endParaRPr lang="en-US"/>
          </a:p>
        </p:txBody>
      </p:sp>
    </p:spTree>
    <p:extLst>
      <p:ext uri="{BB962C8B-B14F-4D97-AF65-F5344CB8AC3E}">
        <p14:creationId xmlns:p14="http://schemas.microsoft.com/office/powerpoint/2010/main" val="3139435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Ultimately, an inescapable conclusion is that school policies matter.  It also underscores the need to tread with care when designing a research project that seeks to understand students’ experiences of school bathrooms – clearly, there is much at stake. </a:t>
            </a:r>
          </a:p>
        </p:txBody>
      </p:sp>
      <p:sp>
        <p:nvSpPr>
          <p:cNvPr id="4" name="Slide Number Placeholder 3"/>
          <p:cNvSpPr>
            <a:spLocks noGrp="1"/>
          </p:cNvSpPr>
          <p:nvPr>
            <p:ph type="sldNum" sz="quarter" idx="5"/>
          </p:nvPr>
        </p:nvSpPr>
        <p:spPr/>
        <p:txBody>
          <a:bodyPr/>
          <a:lstStyle/>
          <a:p>
            <a:fld id="{F62955CB-7DFE-4FD2-A635-4964FD8A5EFD}" type="slidenum">
              <a:rPr lang="en-US" smtClean="0"/>
              <a:t>5</a:t>
            </a:fld>
            <a:endParaRPr lang="en-US"/>
          </a:p>
        </p:txBody>
      </p:sp>
    </p:spTree>
    <p:extLst>
      <p:ext uri="{BB962C8B-B14F-4D97-AF65-F5344CB8AC3E}">
        <p14:creationId xmlns:p14="http://schemas.microsoft.com/office/powerpoint/2010/main" val="3620818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GROUND MY  project in feminist phenomenology and new materialisms, which can seem like unlikely bedfellows. Betty St. Pierre would say that they are </a:t>
            </a:r>
            <a:r>
              <a:rPr lang="en-US" dirty="0" err="1"/>
              <a:t>uncommensurable</a:t>
            </a:r>
            <a:r>
              <a:rPr lang="en-US" dirty="0"/>
              <a:t>, which never fails to make me uncomfortable.</a:t>
            </a:r>
          </a:p>
          <a:p>
            <a:endParaRPr lang="en-US" dirty="0"/>
          </a:p>
          <a:p>
            <a:r>
              <a:rPr lang="en-US" dirty="0"/>
              <a:t>But when I think feminist phenomenology with and through new materialism, I find places of overlap and emphasis that are provocative, and when I allow that provocation to lead my inquiry I can, just maybe, end up in place where I can think the new. </a:t>
            </a:r>
          </a:p>
          <a:p>
            <a:endParaRPr lang="en-US" dirty="0"/>
          </a:p>
          <a:p>
            <a:r>
              <a:rPr lang="en-US" dirty="0"/>
              <a:t>The feminist phenomenological account is one of a lived, gendered, raced, classed, positioned body encountering a world shaped by discursive and structural forces. Feminist phenomenology is very much a critical realist practice: There is work to be done, and the political and material consequences of that work are manifested in lived bodies.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Dr. Bonnie Mann describes, a feminist phenomenology must “give a meaningful account of politics and power, of the unfreedoms that structure our lives in heinous ways . . . yet to give account of these structures without attention to how we live them is to risk an equally abstract objectivism that can’t grasp the lived meaning of structural injustice” (Mann, 2009, p. 91). Feminist phenomenologists seek to explore how semiotic and discursive practices have material consequences, manifested in embodied, lived experiences, so they can recommend interventions to disrupt oppressive patriarchal practices. This quest to account for not just the shape of structural injustice, but how that injustice is lived is at the heart of feminist phenomenology, and is a key practice that helps articulate what is lost when we lose concrete phenomenological accounts of the real.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the same time, school bathrooms strike me as an example of Bennet’s “lively matter.” As Barad says, bodies do not simply take their place in the world, but “environments” and bodies” are intra-actively constituted.  </a:t>
            </a:r>
          </a:p>
          <a:p>
            <a:endParaRPr lang="en-US" dirty="0"/>
          </a:p>
          <a:p>
            <a:r>
              <a:rPr lang="en-US" dirty="0"/>
              <a:t>So what am I to make of the provocation I found in the “lively matter” of the school bathrooms?  I don’t want to lose the account of embodied lived experiences, but I also want to consider those bodies in a new materialist lens so as not to discount or the role of the material in co-constituting what happens there.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 so, in this work, I attempt to theorize students’ experiences with school bathrooms within the framework of Barad’s onto-epistemology. </a:t>
            </a:r>
            <a:r>
              <a:rPr lang="en-US" sz="1200" kern="1200" dirty="0">
                <a:solidFill>
                  <a:schemeClr val="tx1"/>
                </a:solidFill>
                <a:effectLst/>
                <a:latin typeface="+mn-lt"/>
                <a:ea typeface="+mn-ea"/>
                <a:cs typeface="+mn-cs"/>
              </a:rPr>
              <a:t>Thinking with Barad, I see the school bathrooms at my study site as part of an intra-active phenomenon. Entangled within this phenomenon are human and non-human agents, the material world, and discursive and socio-cultural structures.  </a:t>
            </a:r>
          </a:p>
          <a:p>
            <a:endParaRPr lang="en-US" dirty="0"/>
          </a:p>
        </p:txBody>
      </p:sp>
      <p:sp>
        <p:nvSpPr>
          <p:cNvPr id="4" name="Slide Number Placeholder 3"/>
          <p:cNvSpPr>
            <a:spLocks noGrp="1"/>
          </p:cNvSpPr>
          <p:nvPr>
            <p:ph type="sldNum" sz="quarter" idx="5"/>
          </p:nvPr>
        </p:nvSpPr>
        <p:spPr/>
        <p:txBody>
          <a:bodyPr/>
          <a:lstStyle/>
          <a:p>
            <a:fld id="{F62955CB-7DFE-4FD2-A635-4964FD8A5EFD}" type="slidenum">
              <a:rPr lang="en-US" smtClean="0"/>
              <a:t>6</a:t>
            </a:fld>
            <a:endParaRPr lang="en-US"/>
          </a:p>
        </p:txBody>
      </p:sp>
    </p:spTree>
    <p:extLst>
      <p:ext uri="{BB962C8B-B14F-4D97-AF65-F5344CB8AC3E}">
        <p14:creationId xmlns:p14="http://schemas.microsoft.com/office/powerpoint/2010/main" val="1572270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As I was thinking about theory, I considered the possibilities of a phenomenology of the material in depth, and even wrote about it.  But that’s what I’m here to talk to you about today.  </a:t>
            </a:r>
          </a:p>
        </p:txBody>
      </p:sp>
      <p:sp>
        <p:nvSpPr>
          <p:cNvPr id="4" name="Slide Number Placeholder 3"/>
          <p:cNvSpPr>
            <a:spLocks noGrp="1"/>
          </p:cNvSpPr>
          <p:nvPr>
            <p:ph type="sldNum" sz="quarter" idx="5"/>
          </p:nvPr>
        </p:nvSpPr>
        <p:spPr/>
        <p:txBody>
          <a:bodyPr/>
          <a:lstStyle/>
          <a:p>
            <a:fld id="{F62955CB-7DFE-4FD2-A635-4964FD8A5EFD}" type="slidenum">
              <a:rPr lang="en-US" smtClean="0"/>
              <a:t>7</a:t>
            </a:fld>
            <a:endParaRPr lang="en-US"/>
          </a:p>
        </p:txBody>
      </p:sp>
    </p:spTree>
    <p:extLst>
      <p:ext uri="{BB962C8B-B14F-4D97-AF65-F5344CB8AC3E}">
        <p14:creationId xmlns:p14="http://schemas.microsoft.com/office/powerpoint/2010/main" val="2323294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Ultimately, our theory must come to practice – embodied theory to practice.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have to focus our gaze somewhere – but with a care to not approaching the experience in an attempt to somehow “capture the moment,” or “uncover” a hidden truth.  Research using a phenomenology of the material acknowledges that when we reach into the phenomena it reaches back – the configuration we find is determined by the apparatus we construct to observe it.  This momentary fixing of the intra-active phenomenon is not “discovering” something that was uncertain, it is defining something that was indeterminate.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For a phenomenology of the material, the a priori is not dismissed or bracketed, but the researcher must instead remind ourselves that there </a:t>
            </a:r>
            <a:r>
              <a:rPr lang="en-US" sz="1200" i="1" kern="1200" dirty="0">
                <a:solidFill>
                  <a:schemeClr val="tx1"/>
                </a:solidFill>
                <a:effectLst/>
                <a:latin typeface="+mn-lt"/>
                <a:ea typeface="+mn-ea"/>
                <a:cs typeface="+mn-cs"/>
              </a:rPr>
              <a:t>is no</a:t>
            </a:r>
            <a:r>
              <a:rPr lang="en-US" sz="1200" kern="1200" dirty="0">
                <a:solidFill>
                  <a:schemeClr val="tx1"/>
                </a:solidFill>
                <a:effectLst/>
                <a:latin typeface="+mn-lt"/>
                <a:ea typeface="+mn-ea"/>
                <a:cs typeface="+mn-cs"/>
              </a:rPr>
              <a:t> a priori – nothing exist independently, but is instead produced from and with a complex system of intra-active entanglement.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Intra-active phenomena exist in a state of indeterminacy.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measurement fixes the phenomenon for a moment, and our measurement/documentation of one part of the phenomenon also </a:t>
            </a:r>
            <a:r>
              <a:rPr lang="en-US" sz="1200" kern="1200" dirty="0" err="1">
                <a:solidFill>
                  <a:schemeClr val="tx1"/>
                </a:solidFill>
                <a:effectLst/>
                <a:latin typeface="+mn-lt"/>
                <a:ea typeface="+mn-ea"/>
                <a:cs typeface="+mn-cs"/>
              </a:rPr>
              <a:t>determineds</a:t>
            </a:r>
            <a:r>
              <a:rPr lang="en-US" sz="1200" kern="1200" dirty="0">
                <a:solidFill>
                  <a:schemeClr val="tx1"/>
                </a:solidFill>
                <a:effectLst/>
                <a:latin typeface="+mn-lt"/>
                <a:ea typeface="+mn-ea"/>
                <a:cs typeface="+mn-cs"/>
              </a:rPr>
              <a:t>/fixes other, entangled parts of the phenomenon.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phenomenological intent changes – the researcher is not an outside observer hoping to uncover the essence of a phenomenon, but instead must consider and accept the responsibilities that come with measurement. </a:t>
            </a:r>
          </a:p>
        </p:txBody>
      </p:sp>
      <p:sp>
        <p:nvSpPr>
          <p:cNvPr id="4" name="Slide Number Placeholder 3"/>
          <p:cNvSpPr>
            <a:spLocks noGrp="1"/>
          </p:cNvSpPr>
          <p:nvPr>
            <p:ph type="sldNum" sz="quarter" idx="5"/>
          </p:nvPr>
        </p:nvSpPr>
        <p:spPr/>
        <p:txBody>
          <a:bodyPr/>
          <a:lstStyle/>
          <a:p>
            <a:fld id="{F62955CB-7DFE-4FD2-A635-4964FD8A5EFD}" type="slidenum">
              <a:rPr lang="en-US" smtClean="0"/>
              <a:t>8</a:t>
            </a:fld>
            <a:endParaRPr lang="en-US"/>
          </a:p>
        </p:txBody>
      </p:sp>
    </p:spTree>
    <p:extLst>
      <p:ext uri="{BB962C8B-B14F-4D97-AF65-F5344CB8AC3E}">
        <p14:creationId xmlns:p14="http://schemas.microsoft.com/office/powerpoint/2010/main" val="2528132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Intra-active phenomena exist in a state of indeterminacy.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measurement fixes the phenomenon for a moment, and our measurement/documentation of one part of the phenomenon also fixes those things that are entangled with what we measure.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62955CB-7DFE-4FD2-A635-4964FD8A5EFD}" type="slidenum">
              <a:rPr lang="en-US" smtClean="0"/>
              <a:t>10</a:t>
            </a:fld>
            <a:endParaRPr lang="en-US"/>
          </a:p>
        </p:txBody>
      </p:sp>
    </p:spTree>
    <p:extLst>
      <p:ext uri="{BB962C8B-B14F-4D97-AF65-F5344CB8AC3E}">
        <p14:creationId xmlns:p14="http://schemas.microsoft.com/office/powerpoint/2010/main" val="1551571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all of this theory comes to rest on 128 8</a:t>
            </a:r>
            <a:r>
              <a:rPr lang="en-US" baseline="30000" dirty="0"/>
              <a:t>th</a:t>
            </a:r>
            <a:r>
              <a:rPr lang="en-US" dirty="0"/>
              <a:t> graders and 3 gendered sets of bathrooms, and 2 recently designated gender neutral ones.  They are 13 years old, and it their experiences that I am measuring. </a:t>
            </a:r>
          </a:p>
          <a:p>
            <a:endParaRPr lang="en-US" dirty="0"/>
          </a:p>
        </p:txBody>
      </p:sp>
      <p:sp>
        <p:nvSpPr>
          <p:cNvPr id="4" name="Slide Number Placeholder 3"/>
          <p:cNvSpPr>
            <a:spLocks noGrp="1"/>
          </p:cNvSpPr>
          <p:nvPr>
            <p:ph type="sldNum" sz="quarter" idx="5"/>
          </p:nvPr>
        </p:nvSpPr>
        <p:spPr/>
        <p:txBody>
          <a:bodyPr/>
          <a:lstStyle/>
          <a:p>
            <a:fld id="{F62955CB-7DFE-4FD2-A635-4964FD8A5EFD}" type="slidenum">
              <a:rPr lang="en-US" smtClean="0"/>
              <a:t>11</a:t>
            </a:fld>
            <a:endParaRPr lang="en-US"/>
          </a:p>
        </p:txBody>
      </p:sp>
    </p:spTree>
    <p:extLst>
      <p:ext uri="{BB962C8B-B14F-4D97-AF65-F5344CB8AC3E}">
        <p14:creationId xmlns:p14="http://schemas.microsoft.com/office/powerpoint/2010/main" val="306572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ethic of this kind of work is something I’m still grappling with. </a:t>
            </a:r>
            <a:r>
              <a:rPr lang="en-US" sz="1200" dirty="0"/>
              <a:t>Every time I use an apparatus to measure the phenomenon, I am not just fixing what I measure but I’m all determining other points within the intra-active phenomenon. My acts of measurement ripple – as Barad says, the universe reaches back.   This is what entanglement means – and although I myself have succumbed to the temptation to describe </a:t>
            </a:r>
            <a:r>
              <a:rPr lang="en-US" sz="1200" dirty="0" err="1"/>
              <a:t>Baradian</a:t>
            </a:r>
            <a:r>
              <a:rPr lang="en-US" sz="1200" dirty="0"/>
              <a:t> entanglement as a connection, or a relationship, it is also much more than that.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sz="1200" dirty="0"/>
          </a:p>
        </p:txBody>
      </p:sp>
      <p:sp>
        <p:nvSpPr>
          <p:cNvPr id="4" name="Slide Number Placeholder 3"/>
          <p:cNvSpPr>
            <a:spLocks noGrp="1"/>
          </p:cNvSpPr>
          <p:nvPr>
            <p:ph type="sldNum" sz="quarter" idx="5"/>
          </p:nvPr>
        </p:nvSpPr>
        <p:spPr/>
        <p:txBody>
          <a:bodyPr/>
          <a:lstStyle/>
          <a:p>
            <a:fld id="{F62955CB-7DFE-4FD2-A635-4964FD8A5EFD}" type="slidenum">
              <a:rPr lang="en-US" smtClean="0"/>
              <a:t>12</a:t>
            </a:fld>
            <a:endParaRPr lang="en-US"/>
          </a:p>
        </p:txBody>
      </p:sp>
    </p:spTree>
    <p:extLst>
      <p:ext uri="{BB962C8B-B14F-4D97-AF65-F5344CB8AC3E}">
        <p14:creationId xmlns:p14="http://schemas.microsoft.com/office/powerpoint/2010/main" val="1563671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decided to set up multiple difference apparatuses to measure the phenomenon.  As I was thinking through the research design, I didn’t think a single measurement would give me enough information to begin to understand the rules and forces that are at work within this phenomenon.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I want to be clear that by measuring the phenomenon multiple times, I am not attempting a kind of triangulation, or seeking to determine some kind of “complete picture” of this particular intra-active phenomenon.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Instead, I’m  hoping to get a sense of the moments, forces, agents, and rules that govern this particular phenomenon. </a:t>
            </a:r>
          </a:p>
          <a:p>
            <a:endParaRPr lang="en-US" dirty="0"/>
          </a:p>
          <a:p>
            <a:endParaRPr lang="en-US" dirty="0"/>
          </a:p>
        </p:txBody>
      </p:sp>
      <p:sp>
        <p:nvSpPr>
          <p:cNvPr id="4" name="Slide Number Placeholder 3"/>
          <p:cNvSpPr>
            <a:spLocks noGrp="1"/>
          </p:cNvSpPr>
          <p:nvPr>
            <p:ph type="sldNum" sz="quarter" idx="5"/>
          </p:nvPr>
        </p:nvSpPr>
        <p:spPr/>
        <p:txBody>
          <a:bodyPr/>
          <a:lstStyle/>
          <a:p>
            <a:fld id="{F62955CB-7DFE-4FD2-A635-4964FD8A5EFD}" type="slidenum">
              <a:rPr lang="en-US" smtClean="0"/>
              <a:t>13</a:t>
            </a:fld>
            <a:endParaRPr lang="en-US"/>
          </a:p>
        </p:txBody>
      </p:sp>
    </p:spTree>
    <p:extLst>
      <p:ext uri="{BB962C8B-B14F-4D97-AF65-F5344CB8AC3E}">
        <p14:creationId xmlns:p14="http://schemas.microsoft.com/office/powerpoint/2010/main" val="1623022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2955CB-7DFE-4FD2-A635-4964FD8A5EFD}" type="slidenum">
              <a:rPr lang="en-US" smtClean="0"/>
              <a:t>15</a:t>
            </a:fld>
            <a:endParaRPr lang="en-US"/>
          </a:p>
        </p:txBody>
      </p:sp>
    </p:spTree>
    <p:extLst>
      <p:ext uri="{BB962C8B-B14F-4D97-AF65-F5344CB8AC3E}">
        <p14:creationId xmlns:p14="http://schemas.microsoft.com/office/powerpoint/2010/main" val="2891627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4A83162-6BD8-4F9F-BAAE-F12D10C4819B}" type="datetimeFigureOut">
              <a:rPr lang="en-US" smtClean="0"/>
              <a:t>8/13/2019</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2628847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A83162-6BD8-4F9F-BAAE-F12D10C4819B}" type="datetimeFigureOut">
              <a:rPr lang="en-US" smtClean="0"/>
              <a:t>8/13/2019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3256745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A83162-6BD8-4F9F-BAAE-F12D10C4819B}" type="datetimeFigureOut">
              <a:rPr lang="en-US" smtClean="0"/>
              <a:t>8/13/2019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595792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4A83162-6BD8-4F9F-BAAE-F12D10C4819B}" type="datetimeFigureOut">
              <a:rPr lang="en-US" smtClean="0"/>
              <a:t>8/13/2019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2919507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4A83162-6BD8-4F9F-BAAE-F12D10C4819B}" type="datetimeFigureOut">
              <a:rPr lang="en-US" smtClean="0"/>
              <a:t>8/13/2019</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1389855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4A83162-6BD8-4F9F-BAAE-F12D10C4819B}" type="datetimeFigureOut">
              <a:rPr lang="en-US" smtClean="0"/>
              <a:t>8/13/2019</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1843013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A83162-6BD8-4F9F-BAAE-F12D10C4819B}" type="datetimeFigureOut">
              <a:rPr lang="en-US" smtClean="0"/>
              <a:t>8/13/2019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204634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A83162-6BD8-4F9F-BAAE-F12D10C4819B}" type="datetimeFigureOut">
              <a:rPr lang="en-US" smtClean="0"/>
              <a:t>8/13/2019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1312574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A83162-6BD8-4F9F-BAAE-F12D10C4819B}" type="datetimeFigureOut">
              <a:rPr lang="en-US" smtClean="0"/>
              <a:t>8/13/2019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545562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A83162-6BD8-4F9F-BAAE-F12D10C4819B}" type="datetimeFigureOut">
              <a:rPr lang="en-US" smtClean="0"/>
              <a:t>8/13/2019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3595349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A83162-6BD8-4F9F-BAAE-F12D10C4819B}" type="datetimeFigureOut">
              <a:rPr lang="en-US" smtClean="0"/>
              <a:t>8/13/2019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14D5DF0-3021-4FCB-9B0F-5DA54C0D4531}"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60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4A83162-6BD8-4F9F-BAAE-F12D10C4819B}" type="datetimeFigureOut">
              <a:rPr lang="en-US" smtClean="0"/>
              <a:t>8/13/2019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63588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4A83162-6BD8-4F9F-BAAE-F12D10C4819B}" type="datetimeFigureOut">
              <a:rPr lang="en-US" smtClean="0"/>
              <a:t>8/13/2019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14D5DF0-3021-4FCB-9B0F-5DA54C0D4531}"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50762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4A83162-6BD8-4F9F-BAAE-F12D10C4819B}" type="datetimeFigureOut">
              <a:rPr lang="en-US" smtClean="0"/>
              <a:t>8/13/2019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12613867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A83162-6BD8-4F9F-BAAE-F12D10C4819B}" type="datetimeFigureOut">
              <a:rPr lang="en-US" smtClean="0"/>
              <a:t>8/13/2019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888257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A83162-6BD8-4F9F-BAAE-F12D10C4819B}" type="datetimeFigureOut">
              <a:rPr lang="en-US" smtClean="0"/>
              <a:t>8/13/2019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14D5DF0-3021-4FCB-9B0F-5DA54C0D4531}" type="slidenum">
              <a:rPr lang="en-US" smtClean="0"/>
              <a:t>‹#›</a:t>
            </a:fld>
            <a:endParaRPr lang="en-US"/>
          </a:p>
        </p:txBody>
      </p:sp>
    </p:spTree>
    <p:extLst>
      <p:ext uri="{BB962C8B-B14F-4D97-AF65-F5344CB8AC3E}">
        <p14:creationId xmlns:p14="http://schemas.microsoft.com/office/powerpoint/2010/main" val="2986275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4A83162-6BD8-4F9F-BAAE-F12D10C4819B}" type="datetimeFigureOut">
              <a:rPr lang="en-US" smtClean="0"/>
              <a:t>8/13/2019</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14D5DF0-3021-4FCB-9B0F-5DA54C0D4531}" type="slidenum">
              <a:rPr lang="en-US" smtClean="0"/>
              <a:t>‹#›</a:t>
            </a:fld>
            <a:endParaRPr lang="en-US"/>
          </a:p>
        </p:txBody>
      </p:sp>
    </p:spTree>
    <p:extLst>
      <p:ext uri="{BB962C8B-B14F-4D97-AF65-F5344CB8AC3E}">
        <p14:creationId xmlns:p14="http://schemas.microsoft.com/office/powerpoint/2010/main" val="1530230298"/>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51E56-D77D-43BB-831D-4DF7EC158B8D}"/>
              </a:ext>
            </a:extLst>
          </p:cNvPr>
          <p:cNvSpPr>
            <a:spLocks noGrp="1"/>
          </p:cNvSpPr>
          <p:nvPr>
            <p:ph type="ctrTitle"/>
          </p:nvPr>
        </p:nvSpPr>
        <p:spPr>
          <a:xfrm>
            <a:off x="2703444" y="1570383"/>
            <a:ext cx="8739808" cy="2387600"/>
          </a:xfrm>
        </p:spPr>
        <p:txBody>
          <a:bodyPr>
            <a:normAutofit fontScale="90000"/>
          </a:bodyPr>
          <a:lstStyle/>
          <a:p>
            <a:r>
              <a:rPr lang="en-US" dirty="0"/>
              <a:t>Necessary Spaces: </a:t>
            </a:r>
            <a:br>
              <a:rPr lang="en-US" dirty="0"/>
            </a:br>
            <a:br>
              <a:rPr lang="en-US" dirty="0"/>
            </a:br>
            <a:r>
              <a:rPr lang="en-US" dirty="0"/>
              <a:t>Using a phenomenology of the material to investigate school bathrooms</a:t>
            </a:r>
          </a:p>
        </p:txBody>
      </p:sp>
      <p:sp>
        <p:nvSpPr>
          <p:cNvPr id="3" name="Subtitle 2">
            <a:extLst>
              <a:ext uri="{FF2B5EF4-FFF2-40B4-BE49-F238E27FC236}">
                <a16:creationId xmlns:a16="http://schemas.microsoft.com/office/drawing/2014/main" id="{B18A2C9D-5BC2-4394-9F5A-FDFBF439FFEB}"/>
              </a:ext>
            </a:extLst>
          </p:cNvPr>
          <p:cNvSpPr>
            <a:spLocks noGrp="1"/>
          </p:cNvSpPr>
          <p:nvPr>
            <p:ph type="subTitle" idx="1"/>
          </p:nvPr>
        </p:nvSpPr>
        <p:spPr>
          <a:xfrm>
            <a:off x="5512905" y="4726056"/>
            <a:ext cx="6096000" cy="1123122"/>
          </a:xfrm>
        </p:spPr>
        <p:txBody>
          <a:bodyPr>
            <a:normAutofit/>
          </a:bodyPr>
          <a:lstStyle/>
          <a:p>
            <a:r>
              <a:rPr lang="en-US" sz="2400" b="1" dirty="0"/>
              <a:t>Kristidel McGregor </a:t>
            </a:r>
          </a:p>
          <a:p>
            <a:r>
              <a:rPr lang="en-US" sz="2400" b="1" dirty="0"/>
              <a:t>University of Oregon</a:t>
            </a:r>
          </a:p>
        </p:txBody>
      </p:sp>
      <p:pic>
        <p:nvPicPr>
          <p:cNvPr id="1026" name="Picture 2" descr="Related image">
            <a:extLst>
              <a:ext uri="{FF2B5EF4-FFF2-40B4-BE49-F238E27FC236}">
                <a16:creationId xmlns:a16="http://schemas.microsoft.com/office/drawing/2014/main" id="{8C77E088-9EA7-4613-9C9D-F985FDB271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9122" y="4087916"/>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602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7" name="Group 9">
            <a:extLst>
              <a:ext uri="{FF2B5EF4-FFF2-40B4-BE49-F238E27FC236}">
                <a16:creationId xmlns:a16="http://schemas.microsoft.com/office/drawing/2014/main" id="{183CFBA6-CE65-403A-9402-96B75FC899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8" name="Freeform 11">
              <a:extLst>
                <a:ext uri="{FF2B5EF4-FFF2-40B4-BE49-F238E27FC236}">
                  <a16:creationId xmlns:a16="http://schemas.microsoft.com/office/drawing/2014/main" id="{59AF335C-09EE-4959-A2C9-B32F3C6C1D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94CCE8C7-E8BB-47EB-BBC7-5E8948F89F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3" name="Freeform 13">
              <a:extLst>
                <a:ext uri="{FF2B5EF4-FFF2-40B4-BE49-F238E27FC236}">
                  <a16:creationId xmlns:a16="http://schemas.microsoft.com/office/drawing/2014/main" id="{2665878D-6479-49F4-BD1C-D1BE63CAB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37" name="Freeform 14">
              <a:extLst>
                <a:ext uri="{FF2B5EF4-FFF2-40B4-BE49-F238E27FC236}">
                  <a16:creationId xmlns:a16="http://schemas.microsoft.com/office/drawing/2014/main" id="{C6400AEB-4991-4E07-8599-C36A9E354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39" name="Freeform 15">
              <a:extLst>
                <a:ext uri="{FF2B5EF4-FFF2-40B4-BE49-F238E27FC236}">
                  <a16:creationId xmlns:a16="http://schemas.microsoft.com/office/drawing/2014/main" id="{0C2AEB7A-70D9-4DE7-B97A-0325DBC9F2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1" name="Freeform 16">
              <a:extLst>
                <a:ext uri="{FF2B5EF4-FFF2-40B4-BE49-F238E27FC236}">
                  <a16:creationId xmlns:a16="http://schemas.microsoft.com/office/drawing/2014/main" id="{FC03DDD2-9CC7-40B7-A632-50BF3E3F6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a:extLst>
                <a:ext uri="{FF2B5EF4-FFF2-40B4-BE49-F238E27FC236}">
                  <a16:creationId xmlns:a16="http://schemas.microsoft.com/office/drawing/2014/main" id="{7F0B3262-F0EC-44D3-AA37-9552D248C7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5" name="Freeform 18">
              <a:extLst>
                <a:ext uri="{FF2B5EF4-FFF2-40B4-BE49-F238E27FC236}">
                  <a16:creationId xmlns:a16="http://schemas.microsoft.com/office/drawing/2014/main" id="{1839BD80-9BF2-49B4-BB03-B5AAB359BF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7" name="Freeform 19">
              <a:extLst>
                <a:ext uri="{FF2B5EF4-FFF2-40B4-BE49-F238E27FC236}">
                  <a16:creationId xmlns:a16="http://schemas.microsoft.com/office/drawing/2014/main" id="{BDC00C45-9216-4702-A31A-391B1D89C4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8" name="Freeform 20">
              <a:extLst>
                <a:ext uri="{FF2B5EF4-FFF2-40B4-BE49-F238E27FC236}">
                  <a16:creationId xmlns:a16="http://schemas.microsoft.com/office/drawing/2014/main" id="{5FB0F70F-34B9-4938-B487-312A0BF0E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9" name="Freeform 21">
              <a:extLst>
                <a:ext uri="{FF2B5EF4-FFF2-40B4-BE49-F238E27FC236}">
                  <a16:creationId xmlns:a16="http://schemas.microsoft.com/office/drawing/2014/main" id="{791D1EE1-5A08-47A7-8D44-0940DEF5B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50" name="Freeform 22">
              <a:extLst>
                <a:ext uri="{FF2B5EF4-FFF2-40B4-BE49-F238E27FC236}">
                  <a16:creationId xmlns:a16="http://schemas.microsoft.com/office/drawing/2014/main" id="{E04F3404-E41A-43F9-AC45-52EB0874B4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51" name="Group 23">
            <a:extLst>
              <a:ext uri="{FF2B5EF4-FFF2-40B4-BE49-F238E27FC236}">
                <a16:creationId xmlns:a16="http://schemas.microsoft.com/office/drawing/2014/main" id="{C1BC7BDB-967A-4559-AA14-041BCB872D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52" name="Freeform 27">
              <a:extLst>
                <a:ext uri="{FF2B5EF4-FFF2-40B4-BE49-F238E27FC236}">
                  <a16:creationId xmlns:a16="http://schemas.microsoft.com/office/drawing/2014/main" id="{A39F46EA-3E4A-46CA-BCB8-CA695ED3F4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3" name="Freeform 28">
              <a:extLst>
                <a:ext uri="{FF2B5EF4-FFF2-40B4-BE49-F238E27FC236}">
                  <a16:creationId xmlns:a16="http://schemas.microsoft.com/office/drawing/2014/main" id="{491A4A32-7F8C-4CA7-9281-9761F03571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4" name="Freeform 29">
              <a:extLst>
                <a:ext uri="{FF2B5EF4-FFF2-40B4-BE49-F238E27FC236}">
                  <a16:creationId xmlns:a16="http://schemas.microsoft.com/office/drawing/2014/main" id="{46B02D76-3CD9-4DF5-A3AD-793E7204E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5" name="Freeform 30">
              <a:extLst>
                <a:ext uri="{FF2B5EF4-FFF2-40B4-BE49-F238E27FC236}">
                  <a16:creationId xmlns:a16="http://schemas.microsoft.com/office/drawing/2014/main" id="{E579A2FB-E98B-4144-9D52-3A72BD8D1B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6" name="Freeform 31">
              <a:extLst>
                <a:ext uri="{FF2B5EF4-FFF2-40B4-BE49-F238E27FC236}">
                  <a16:creationId xmlns:a16="http://schemas.microsoft.com/office/drawing/2014/main" id="{65E500DD-EB71-44B5-A2FA-88E9964357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7" name="Freeform 32">
              <a:extLst>
                <a:ext uri="{FF2B5EF4-FFF2-40B4-BE49-F238E27FC236}">
                  <a16:creationId xmlns:a16="http://schemas.microsoft.com/office/drawing/2014/main" id="{04D6AAD6-45AE-454A-9206-8B90E8A264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8" name="Freeform 33">
              <a:extLst>
                <a:ext uri="{FF2B5EF4-FFF2-40B4-BE49-F238E27FC236}">
                  <a16:creationId xmlns:a16="http://schemas.microsoft.com/office/drawing/2014/main" id="{F7399B13-8510-45F6-98C4-0F14C0B37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9" name="Freeform 34">
              <a:extLst>
                <a:ext uri="{FF2B5EF4-FFF2-40B4-BE49-F238E27FC236}">
                  <a16:creationId xmlns:a16="http://schemas.microsoft.com/office/drawing/2014/main" id="{CA595445-6A38-4465-9A5D-9705388D9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60" name="Freeform 35">
              <a:extLst>
                <a:ext uri="{FF2B5EF4-FFF2-40B4-BE49-F238E27FC236}">
                  <a16:creationId xmlns:a16="http://schemas.microsoft.com/office/drawing/2014/main" id="{21D40BAF-4AE0-46F4-BD65-057F0DC668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61" name="Freeform 36">
              <a:extLst>
                <a:ext uri="{FF2B5EF4-FFF2-40B4-BE49-F238E27FC236}">
                  <a16:creationId xmlns:a16="http://schemas.microsoft.com/office/drawing/2014/main" id="{B17F2D73-16DF-4138-B72D-E5B204717A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2" name="Freeform 37">
              <a:extLst>
                <a:ext uri="{FF2B5EF4-FFF2-40B4-BE49-F238E27FC236}">
                  <a16:creationId xmlns:a16="http://schemas.microsoft.com/office/drawing/2014/main" id="{DB8ABBC2-6C0C-4F6E-97EB-55B3B7B2F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3" name="Freeform 38">
              <a:extLst>
                <a:ext uri="{FF2B5EF4-FFF2-40B4-BE49-F238E27FC236}">
                  <a16:creationId xmlns:a16="http://schemas.microsoft.com/office/drawing/2014/main" id="{7A49885E-6B05-41B6-B47F-9D24456F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4" name="Rectangle 37">
            <a:extLst>
              <a:ext uri="{FF2B5EF4-FFF2-40B4-BE49-F238E27FC236}">
                <a16:creationId xmlns:a16="http://schemas.microsoft.com/office/drawing/2014/main" id="{BDADA868-08FE-425A-AEF9-B622F93730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65" name="Freeform 11">
            <a:extLst>
              <a:ext uri="{FF2B5EF4-FFF2-40B4-BE49-F238E27FC236}">
                <a16:creationId xmlns:a16="http://schemas.microsoft.com/office/drawing/2014/main" id="{4AE17B7F-6C2F-42A9-946F-8FF49617D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6" name="Rectangle 41">
            <a:extLst>
              <a:ext uri="{FF2B5EF4-FFF2-40B4-BE49-F238E27FC236}">
                <a16:creationId xmlns:a16="http://schemas.microsoft.com/office/drawing/2014/main" id="{A3D9AEEE-1CCD-43C0-BA3E-16D60A6E2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4003A11-4C12-4A83-9E64-170110F71120}"/>
              </a:ext>
            </a:extLst>
          </p:cNvPr>
          <p:cNvSpPr>
            <a:spLocks noGrp="1"/>
          </p:cNvSpPr>
          <p:nvPr>
            <p:ph type="title"/>
          </p:nvPr>
        </p:nvSpPr>
        <p:spPr>
          <a:xfrm>
            <a:off x="1259893" y="3101093"/>
            <a:ext cx="2454052" cy="3029344"/>
          </a:xfrm>
        </p:spPr>
        <p:txBody>
          <a:bodyPr vert="horz" lIns="91440" tIns="45720" rIns="91440" bIns="45720" rtlCol="0" anchor="t">
            <a:normAutofit/>
          </a:bodyPr>
          <a:lstStyle/>
          <a:p>
            <a:r>
              <a:rPr lang="en-US" sz="2700" dirty="0">
                <a:solidFill>
                  <a:schemeClr val="bg1"/>
                </a:solidFill>
              </a:rPr>
              <a:t>Provocations: </a:t>
            </a:r>
          </a:p>
        </p:txBody>
      </p:sp>
      <p:sp>
        <p:nvSpPr>
          <p:cNvPr id="67" name="Freeform 11">
            <a:extLst>
              <a:ext uri="{FF2B5EF4-FFF2-40B4-BE49-F238E27FC236}">
                <a16:creationId xmlns:a16="http://schemas.microsoft.com/office/drawing/2014/main" id="{60F880A6-33D3-4EEC-A780-B73559B9F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useBgFill="1">
        <p:nvSpPr>
          <p:cNvPr id="68" name="Rectangle 45">
            <a:extLst>
              <a:ext uri="{FF2B5EF4-FFF2-40B4-BE49-F238E27FC236}">
                <a16:creationId xmlns:a16="http://schemas.microsoft.com/office/drawing/2014/main" id="{2C6246ED-0535-4496-A8F6-1E80CC4E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1F98D0AA-894D-451B-B469-69D1EBA2CB30}"/>
              </a:ext>
            </a:extLst>
          </p:cNvPr>
          <p:cNvGraphicFramePr>
            <a:graphicFrameLocks noGrp="1"/>
          </p:cNvGraphicFramePr>
          <p:nvPr>
            <p:ph sz="half" idx="1"/>
            <p:extLst>
              <p:ext uri="{D42A27DB-BD31-4B8C-83A1-F6EECF244321}">
                <p14:modId xmlns:p14="http://schemas.microsoft.com/office/powerpoint/2010/main" val="2064176710"/>
              </p:ext>
            </p:extLst>
          </p:nvPr>
        </p:nvGraphicFramePr>
        <p:xfrm>
          <a:off x="4713143" y="641551"/>
          <a:ext cx="7213813" cy="5264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5066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900B4-7E1C-4D7B-B86B-E7BDB54DF99B}"/>
              </a:ext>
            </a:extLst>
          </p:cNvPr>
          <p:cNvSpPr>
            <a:spLocks noGrp="1"/>
          </p:cNvSpPr>
          <p:nvPr>
            <p:ph type="title"/>
          </p:nvPr>
        </p:nvSpPr>
        <p:spPr>
          <a:xfrm>
            <a:off x="1779639" y="624110"/>
            <a:ext cx="9724973" cy="781903"/>
          </a:xfrm>
        </p:spPr>
        <p:txBody>
          <a:bodyPr>
            <a:noAutofit/>
          </a:bodyPr>
          <a:lstStyle/>
          <a:p>
            <a:r>
              <a:rPr lang="en-US" sz="2800" dirty="0"/>
              <a:t>“Public and toilet do not sit well together, and the discord goes beyond words.” </a:t>
            </a:r>
            <a:br>
              <a:rPr lang="en-US" sz="2800" dirty="0"/>
            </a:br>
            <a:r>
              <a:rPr lang="en-US" sz="2800" dirty="0"/>
              <a:t>~Molotch &amp; </a:t>
            </a:r>
            <a:r>
              <a:rPr lang="en-US" sz="2800" dirty="0" err="1"/>
              <a:t>Norén</a:t>
            </a:r>
            <a:r>
              <a:rPr lang="en-US" sz="2800" dirty="0"/>
              <a:t>, 2010</a:t>
            </a:r>
          </a:p>
        </p:txBody>
      </p:sp>
      <p:sp>
        <p:nvSpPr>
          <p:cNvPr id="3" name="Content Placeholder 2">
            <a:extLst>
              <a:ext uri="{FF2B5EF4-FFF2-40B4-BE49-F238E27FC236}">
                <a16:creationId xmlns:a16="http://schemas.microsoft.com/office/drawing/2014/main" id="{316A2091-0469-4E35-9081-E135D153DC83}"/>
              </a:ext>
            </a:extLst>
          </p:cNvPr>
          <p:cNvSpPr>
            <a:spLocks noGrp="1"/>
          </p:cNvSpPr>
          <p:nvPr>
            <p:ph idx="1"/>
          </p:nvPr>
        </p:nvSpPr>
        <p:spPr>
          <a:xfrm>
            <a:off x="2589212" y="2133600"/>
            <a:ext cx="9238994" cy="4100290"/>
          </a:xfrm>
        </p:spPr>
        <p:txBody>
          <a:bodyPr>
            <a:normAutofit lnSpcReduction="10000"/>
          </a:bodyPr>
          <a:lstStyle/>
          <a:p>
            <a:pPr marL="0" indent="0">
              <a:buNone/>
            </a:pPr>
            <a:r>
              <a:rPr lang="en-US" sz="2400" dirty="0"/>
              <a:t>Current </a:t>
            </a:r>
            <a:r>
              <a:rPr lang="en-US" sz="2400" dirty="0" err="1"/>
              <a:t>reserach</a:t>
            </a:r>
            <a:endParaRPr lang="en-US" sz="2400" dirty="0"/>
          </a:p>
          <a:p>
            <a:r>
              <a:rPr lang="en-US" sz="2400" dirty="0"/>
              <a:t>not conducted in the United States, or was focused on the toilet training of small children (</a:t>
            </a:r>
            <a:r>
              <a:rPr lang="en-US" sz="2400" dirty="0" err="1"/>
              <a:t>Kistner</a:t>
            </a:r>
            <a:r>
              <a:rPr lang="en-US" sz="2400" dirty="0"/>
              <a:t>, 2009; </a:t>
            </a:r>
            <a:r>
              <a:rPr lang="en-US" sz="2400" dirty="0" err="1"/>
              <a:t>Norling</a:t>
            </a:r>
            <a:r>
              <a:rPr lang="en-US" sz="2400" dirty="0"/>
              <a:t>, </a:t>
            </a:r>
            <a:r>
              <a:rPr lang="en-US" sz="2400" dirty="0" err="1"/>
              <a:t>Stenzelius</a:t>
            </a:r>
            <a:r>
              <a:rPr lang="en-US" sz="2400" dirty="0"/>
              <a:t>, Ekman, &amp; </a:t>
            </a:r>
            <a:r>
              <a:rPr lang="en-US" sz="2400" dirty="0" err="1"/>
              <a:t>Wennick</a:t>
            </a:r>
            <a:r>
              <a:rPr lang="en-US" sz="2400" dirty="0"/>
              <a:t>, 2016; Ramos, </a:t>
            </a:r>
            <a:r>
              <a:rPr lang="en-US" sz="2400" dirty="0" err="1"/>
              <a:t>Blea</a:t>
            </a:r>
            <a:r>
              <a:rPr lang="en-US" sz="2400" dirty="0"/>
              <a:t>, Trujillo, &amp; Greenberg, 2010; Vernon, Lundblad, &amp; </a:t>
            </a:r>
            <a:r>
              <a:rPr lang="en-US" sz="2400" dirty="0" err="1"/>
              <a:t>Hellstrom</a:t>
            </a:r>
            <a:r>
              <a:rPr lang="en-US" sz="2400" dirty="0"/>
              <a:t>, 2003).  </a:t>
            </a:r>
          </a:p>
          <a:p>
            <a:r>
              <a:rPr lang="en-US" sz="2400" dirty="0"/>
              <a:t>Sociologists have conducted some inquiries on public toilets in general (Blumenthal, 2014; Horan, 1996; Molotch &amp; </a:t>
            </a:r>
            <a:r>
              <a:rPr lang="en-US" sz="2400" dirty="0" err="1"/>
              <a:t>Norén</a:t>
            </a:r>
            <a:r>
              <a:rPr lang="en-US" sz="2400" dirty="0"/>
              <a:t>, 2010) </a:t>
            </a:r>
          </a:p>
          <a:p>
            <a:r>
              <a:rPr lang="en-US" sz="2400" dirty="0"/>
              <a:t>queer theorists and scholars of gender (Cavanagh, 2010; </a:t>
            </a:r>
            <a:r>
              <a:rPr lang="en-US" sz="2400" dirty="0" err="1"/>
              <a:t>Gershenson</a:t>
            </a:r>
            <a:r>
              <a:rPr lang="en-US" sz="2400" dirty="0"/>
              <a:t> &amp; Penner, 2009; </a:t>
            </a:r>
            <a:r>
              <a:rPr lang="en-US" sz="2400" dirty="0" err="1"/>
              <a:t>Ingrey</a:t>
            </a:r>
            <a:r>
              <a:rPr lang="en-US" sz="2400" dirty="0"/>
              <a:t>, 2012; </a:t>
            </a:r>
            <a:r>
              <a:rPr lang="en-US" sz="2400" dirty="0" err="1"/>
              <a:t>Wernick</a:t>
            </a:r>
            <a:r>
              <a:rPr lang="en-US" sz="2400" dirty="0"/>
              <a:t>, Kulick, &amp; Chin, 2017)</a:t>
            </a:r>
          </a:p>
        </p:txBody>
      </p:sp>
    </p:spTree>
    <p:extLst>
      <p:ext uri="{BB962C8B-B14F-4D97-AF65-F5344CB8AC3E}">
        <p14:creationId xmlns:p14="http://schemas.microsoft.com/office/powerpoint/2010/main" val="3844861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44" name="Group 77">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79"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80"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81"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82"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83"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84"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85"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86"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87"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88"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89"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90"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45" name="Group 91">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93"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94"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95"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96"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97"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98"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99"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00"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01"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102"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103"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104"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146" name="Rectangle 105">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47" name="Freeform 6">
            <a:extLst>
              <a:ext uri="{FF2B5EF4-FFF2-40B4-BE49-F238E27FC236}">
                <a16:creationId xmlns:a16="http://schemas.microsoft.com/office/drawing/2014/main" id="{3623DEAC-F39C-45D6-86DC-1033F6429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useBgFill="1">
        <p:nvSpPr>
          <p:cNvPr id="148" name="Rectangle 109">
            <a:extLst>
              <a:ext uri="{FF2B5EF4-FFF2-40B4-BE49-F238E27FC236}">
                <a16:creationId xmlns:a16="http://schemas.microsoft.com/office/drawing/2014/main" id="{3CC92A7C-6A58-4E58-B13D-BD8BAEA6D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9" name="Group 111">
            <a:extLst>
              <a:ext uri="{FF2B5EF4-FFF2-40B4-BE49-F238E27FC236}">
                <a16:creationId xmlns:a16="http://schemas.microsoft.com/office/drawing/2014/main" id="{BE28EF24-9AAC-46CE-915B-C3513A9786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13" name="Freeform 11">
              <a:extLst>
                <a:ext uri="{FF2B5EF4-FFF2-40B4-BE49-F238E27FC236}">
                  <a16:creationId xmlns:a16="http://schemas.microsoft.com/office/drawing/2014/main" id="{22A4915C-5BAE-4EF1-98D9-80B7ACCC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14" name="Freeform 12">
              <a:extLst>
                <a:ext uri="{FF2B5EF4-FFF2-40B4-BE49-F238E27FC236}">
                  <a16:creationId xmlns:a16="http://schemas.microsoft.com/office/drawing/2014/main" id="{F4633A4E-2C66-4250-AAF4-88BFB27145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15" name="Freeform 13">
              <a:extLst>
                <a:ext uri="{FF2B5EF4-FFF2-40B4-BE49-F238E27FC236}">
                  <a16:creationId xmlns:a16="http://schemas.microsoft.com/office/drawing/2014/main" id="{D946C36C-F30A-469F-9887-FD626B5889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6" name="Freeform 14">
              <a:extLst>
                <a:ext uri="{FF2B5EF4-FFF2-40B4-BE49-F238E27FC236}">
                  <a16:creationId xmlns:a16="http://schemas.microsoft.com/office/drawing/2014/main" id="{453195CD-75B2-44EB-AE90-2F3CB86B16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17" name="Freeform 15">
              <a:extLst>
                <a:ext uri="{FF2B5EF4-FFF2-40B4-BE49-F238E27FC236}">
                  <a16:creationId xmlns:a16="http://schemas.microsoft.com/office/drawing/2014/main" id="{D358E0A7-46FF-4777-8BB6-7F869F3A6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18" name="Freeform 16">
              <a:extLst>
                <a:ext uri="{FF2B5EF4-FFF2-40B4-BE49-F238E27FC236}">
                  <a16:creationId xmlns:a16="http://schemas.microsoft.com/office/drawing/2014/main" id="{7448C2A2-1FD8-456F-B43C-10C95E72F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19" name="Freeform 17">
              <a:extLst>
                <a:ext uri="{FF2B5EF4-FFF2-40B4-BE49-F238E27FC236}">
                  <a16:creationId xmlns:a16="http://schemas.microsoft.com/office/drawing/2014/main" id="{98CFDE0C-EB8B-4A76-AA76-E37E285A9D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20" name="Freeform 18">
              <a:extLst>
                <a:ext uri="{FF2B5EF4-FFF2-40B4-BE49-F238E27FC236}">
                  <a16:creationId xmlns:a16="http://schemas.microsoft.com/office/drawing/2014/main" id="{E638037C-E45E-431C-B053-DA572B446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21" name="Freeform 19">
              <a:extLst>
                <a:ext uri="{FF2B5EF4-FFF2-40B4-BE49-F238E27FC236}">
                  <a16:creationId xmlns:a16="http://schemas.microsoft.com/office/drawing/2014/main" id="{B62D87FA-4675-41EE-96E5-5F7D9A8091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22" name="Freeform 20">
              <a:extLst>
                <a:ext uri="{FF2B5EF4-FFF2-40B4-BE49-F238E27FC236}">
                  <a16:creationId xmlns:a16="http://schemas.microsoft.com/office/drawing/2014/main" id="{8584ED54-D08D-4121-A2D6-90AD77B24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23" name="Freeform 21">
              <a:extLst>
                <a:ext uri="{FF2B5EF4-FFF2-40B4-BE49-F238E27FC236}">
                  <a16:creationId xmlns:a16="http://schemas.microsoft.com/office/drawing/2014/main" id="{C5B0EDA2-D009-4AAE-BC70-2B8183AF89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24" name="Freeform 22">
              <a:extLst>
                <a:ext uri="{FF2B5EF4-FFF2-40B4-BE49-F238E27FC236}">
                  <a16:creationId xmlns:a16="http://schemas.microsoft.com/office/drawing/2014/main" id="{0DABB3EA-C682-4AB4-89E3-F738C3BFC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sp>
        <p:nvSpPr>
          <p:cNvPr id="2" name="Title 1">
            <a:extLst>
              <a:ext uri="{FF2B5EF4-FFF2-40B4-BE49-F238E27FC236}">
                <a16:creationId xmlns:a16="http://schemas.microsoft.com/office/drawing/2014/main" id="{BE88BB10-C273-40E1-A11C-229AF2E55AAC}"/>
              </a:ext>
            </a:extLst>
          </p:cNvPr>
          <p:cNvSpPr>
            <a:spLocks noGrp="1"/>
          </p:cNvSpPr>
          <p:nvPr>
            <p:ph type="title"/>
          </p:nvPr>
        </p:nvSpPr>
        <p:spPr>
          <a:xfrm>
            <a:off x="572613" y="485708"/>
            <a:ext cx="11604008" cy="5947634"/>
          </a:xfrm>
        </p:spPr>
        <p:txBody>
          <a:bodyPr vert="horz" lIns="91440" tIns="45720" rIns="91440" bIns="45720" rtlCol="0" anchor="b">
            <a:normAutofit/>
          </a:bodyPr>
          <a:lstStyle/>
          <a:p>
            <a:pPr>
              <a:lnSpc>
                <a:spcPct val="90000"/>
              </a:lnSpc>
            </a:pPr>
            <a:r>
              <a:rPr lang="en-US" sz="2800" dirty="0"/>
              <a:t>Murchison, G. R., </a:t>
            </a:r>
            <a:r>
              <a:rPr lang="en-US" sz="2800" dirty="0" err="1"/>
              <a:t>Agénor</a:t>
            </a:r>
            <a:r>
              <a:rPr lang="en-US" sz="2800" dirty="0"/>
              <a:t>, M., Reisner, S. L., &amp; Watson, R. J. (2019). School Restroom and Locker Room Restrictions and Sexual Assault Risk Among Transgender Youth. </a:t>
            </a:r>
            <a:r>
              <a:rPr lang="en-US" sz="2800" i="1" dirty="0"/>
              <a:t>Pediatrics</a:t>
            </a:r>
            <a:r>
              <a:rPr lang="en-US" sz="2800" dirty="0"/>
              <a:t>, </a:t>
            </a:r>
            <a:r>
              <a:rPr lang="en-US" sz="2800" i="1" dirty="0"/>
              <a:t>143</a:t>
            </a:r>
            <a:r>
              <a:rPr lang="en-US" sz="2800" dirty="0"/>
              <a:t>(6). </a:t>
            </a:r>
            <a:br>
              <a:rPr lang="en-US" dirty="0"/>
            </a:br>
            <a:br>
              <a:rPr lang="en-US" sz="3000" dirty="0"/>
            </a:br>
            <a:br>
              <a:rPr lang="en-US" sz="3000" dirty="0"/>
            </a:br>
            <a:br>
              <a:rPr lang="en-US" sz="3000" dirty="0"/>
            </a:br>
            <a:br>
              <a:rPr lang="en-US" sz="3000" dirty="0"/>
            </a:br>
            <a:br>
              <a:rPr lang="en-US" sz="3000" dirty="0"/>
            </a:br>
            <a:br>
              <a:rPr lang="en-US" sz="3000" dirty="0"/>
            </a:br>
            <a:br>
              <a:rPr lang="en-US" sz="3000" dirty="0"/>
            </a:br>
            <a:br>
              <a:rPr lang="en-US" sz="3000" dirty="0"/>
            </a:br>
            <a:br>
              <a:rPr lang="en-US" sz="3000" dirty="0"/>
            </a:br>
            <a:r>
              <a:rPr lang="en-US" sz="3000" dirty="0"/>
              <a:t>		</a:t>
            </a:r>
            <a:br>
              <a:rPr lang="en-US" sz="3000" dirty="0"/>
            </a:br>
            <a:r>
              <a:rPr lang="en-US" sz="3000" dirty="0"/>
              <a:t>		</a:t>
            </a:r>
          </a:p>
        </p:txBody>
      </p:sp>
      <p:grpSp>
        <p:nvGrpSpPr>
          <p:cNvPr id="150" name="Group 125">
            <a:extLst>
              <a:ext uri="{FF2B5EF4-FFF2-40B4-BE49-F238E27FC236}">
                <a16:creationId xmlns:a16="http://schemas.microsoft.com/office/drawing/2014/main" id="{455AD17B-B3F7-4D05-8FA5-6493F2CBA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27" name="Freeform 27">
              <a:extLst>
                <a:ext uri="{FF2B5EF4-FFF2-40B4-BE49-F238E27FC236}">
                  <a16:creationId xmlns:a16="http://schemas.microsoft.com/office/drawing/2014/main" id="{B96F8D32-B863-4FAD-974E-FEC8D87524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8" name="Freeform 28">
              <a:extLst>
                <a:ext uri="{FF2B5EF4-FFF2-40B4-BE49-F238E27FC236}">
                  <a16:creationId xmlns:a16="http://schemas.microsoft.com/office/drawing/2014/main" id="{992A048B-63EE-41EA-91CF-68B186A91C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29" name="Freeform 29">
              <a:extLst>
                <a:ext uri="{FF2B5EF4-FFF2-40B4-BE49-F238E27FC236}">
                  <a16:creationId xmlns:a16="http://schemas.microsoft.com/office/drawing/2014/main" id="{BAB9D9BE-A169-4344-B592-657BA18C3B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30" name="Freeform 30">
              <a:extLst>
                <a:ext uri="{FF2B5EF4-FFF2-40B4-BE49-F238E27FC236}">
                  <a16:creationId xmlns:a16="http://schemas.microsoft.com/office/drawing/2014/main" id="{F0D83F40-BD05-4F3B-A67A-0E39072744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31" name="Freeform 31">
              <a:extLst>
                <a:ext uri="{FF2B5EF4-FFF2-40B4-BE49-F238E27FC236}">
                  <a16:creationId xmlns:a16="http://schemas.microsoft.com/office/drawing/2014/main" id="{F6DF37C0-E9F2-4D87-B6DC-A5C025108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32" name="Freeform 32">
              <a:extLst>
                <a:ext uri="{FF2B5EF4-FFF2-40B4-BE49-F238E27FC236}">
                  <a16:creationId xmlns:a16="http://schemas.microsoft.com/office/drawing/2014/main" id="{D1A4E04D-137A-40D0-97B2-CCD94E38E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33" name="Freeform 33">
              <a:extLst>
                <a:ext uri="{FF2B5EF4-FFF2-40B4-BE49-F238E27FC236}">
                  <a16:creationId xmlns:a16="http://schemas.microsoft.com/office/drawing/2014/main" id="{FDE9DA00-36D7-45AF-BFE3-6B2407BB2D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34" name="Freeform 34">
              <a:extLst>
                <a:ext uri="{FF2B5EF4-FFF2-40B4-BE49-F238E27FC236}">
                  <a16:creationId xmlns:a16="http://schemas.microsoft.com/office/drawing/2014/main" id="{CD78AA11-D71F-4734-97DD-EAABD61EAC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35" name="Freeform 35">
              <a:extLst>
                <a:ext uri="{FF2B5EF4-FFF2-40B4-BE49-F238E27FC236}">
                  <a16:creationId xmlns:a16="http://schemas.microsoft.com/office/drawing/2014/main" id="{231073E1-6D36-4D35-9574-BFF0BE32C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136" name="Freeform 36">
              <a:extLst>
                <a:ext uri="{FF2B5EF4-FFF2-40B4-BE49-F238E27FC236}">
                  <a16:creationId xmlns:a16="http://schemas.microsoft.com/office/drawing/2014/main" id="{9FF5CEF9-5243-4286-BBFD-C6D18F703E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137" name="Freeform 37">
              <a:extLst>
                <a:ext uri="{FF2B5EF4-FFF2-40B4-BE49-F238E27FC236}">
                  <a16:creationId xmlns:a16="http://schemas.microsoft.com/office/drawing/2014/main" id="{3987C798-9007-4905-A4D2-F6B7778E54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138" name="Freeform 38">
              <a:extLst>
                <a:ext uri="{FF2B5EF4-FFF2-40B4-BE49-F238E27FC236}">
                  <a16:creationId xmlns:a16="http://schemas.microsoft.com/office/drawing/2014/main" id="{914CF9AC-68D2-4433-9A54-DD1C15C34E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151" name="Rectangle 139">
            <a:extLst>
              <a:ext uri="{FF2B5EF4-FFF2-40B4-BE49-F238E27FC236}">
                <a16:creationId xmlns:a16="http://schemas.microsoft.com/office/drawing/2014/main" id="{B73365D6-A648-4720-8CD8-4C4EAECA10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52" name="Freeform 33">
            <a:extLst>
              <a:ext uri="{FF2B5EF4-FFF2-40B4-BE49-F238E27FC236}">
                <a16:creationId xmlns:a16="http://schemas.microsoft.com/office/drawing/2014/main" id="{186DB3B2-CEAC-4F62-A76F-B1FA76714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588986"/>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pic>
        <p:nvPicPr>
          <p:cNvPr id="11" name="Picture 10">
            <a:extLst>
              <a:ext uri="{FF2B5EF4-FFF2-40B4-BE49-F238E27FC236}">
                <a16:creationId xmlns:a16="http://schemas.microsoft.com/office/drawing/2014/main" id="{D4F68AE8-AD48-4ED7-8388-68D66AFF57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473" y="2303630"/>
            <a:ext cx="10924604" cy="3086200"/>
          </a:xfrm>
          <a:prstGeom prst="rect">
            <a:avLst/>
          </a:prstGeom>
        </p:spPr>
      </p:pic>
    </p:spTree>
    <p:extLst>
      <p:ext uri="{BB962C8B-B14F-4D97-AF65-F5344CB8AC3E}">
        <p14:creationId xmlns:p14="http://schemas.microsoft.com/office/powerpoint/2010/main" val="1334981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8BB10-C273-40E1-A11C-229AF2E55AAC}"/>
              </a:ext>
            </a:extLst>
          </p:cNvPr>
          <p:cNvSpPr>
            <a:spLocks noGrp="1"/>
          </p:cNvSpPr>
          <p:nvPr>
            <p:ph type="title" idx="4294967295"/>
          </p:nvPr>
        </p:nvSpPr>
        <p:spPr>
          <a:xfrm>
            <a:off x="1801906" y="485775"/>
            <a:ext cx="10390094" cy="10688731"/>
          </a:xfrm>
        </p:spPr>
        <p:txBody>
          <a:bodyPr vert="horz" lIns="91440" tIns="45720" rIns="91440" bIns="45720" rtlCol="0" anchor="b">
            <a:normAutofit/>
          </a:bodyPr>
          <a:lstStyle/>
          <a:p>
            <a:pPr>
              <a:lnSpc>
                <a:spcPct val="90000"/>
              </a:lnSpc>
            </a:pPr>
            <a:r>
              <a:rPr lang="en-US" sz="2800" dirty="0"/>
              <a:t>Murchison, G. R., </a:t>
            </a:r>
            <a:r>
              <a:rPr lang="en-US" sz="2800" dirty="0" err="1"/>
              <a:t>Agénor</a:t>
            </a:r>
            <a:r>
              <a:rPr lang="en-US" sz="2800" dirty="0"/>
              <a:t>, M., Reisner, S. L., &amp; Watson, R. J. (2019). School Restroom and Locker Room Restrictions and Sexual Assault Risk Among Transgender Youth. </a:t>
            </a:r>
            <a:r>
              <a:rPr lang="en-US" sz="2800" i="1" dirty="0"/>
              <a:t>Pediatrics</a:t>
            </a:r>
            <a:r>
              <a:rPr lang="en-US" sz="2800" dirty="0"/>
              <a:t>, </a:t>
            </a:r>
            <a:r>
              <a:rPr lang="en-US" sz="2800" i="1" dirty="0"/>
              <a:t>143</a:t>
            </a:r>
            <a:r>
              <a:rPr lang="en-US" sz="2800" dirty="0"/>
              <a:t>(6). </a:t>
            </a:r>
            <a:br>
              <a:rPr lang="en-US" dirty="0"/>
            </a:br>
            <a:br>
              <a:rPr lang="en-US" sz="3000" dirty="0"/>
            </a:br>
            <a:br>
              <a:rPr lang="en-US" sz="3000" dirty="0"/>
            </a:br>
            <a:br>
              <a:rPr lang="en-US" sz="3000" dirty="0"/>
            </a:br>
            <a:br>
              <a:rPr lang="en-US" sz="3000" dirty="0"/>
            </a:br>
            <a:br>
              <a:rPr lang="en-US" sz="3000" dirty="0"/>
            </a:br>
            <a:br>
              <a:rPr lang="en-US" sz="3000" dirty="0"/>
            </a:br>
            <a:br>
              <a:rPr lang="en-US" sz="3000" dirty="0"/>
            </a:br>
            <a:br>
              <a:rPr lang="en-US" sz="3000" dirty="0"/>
            </a:br>
            <a:br>
              <a:rPr lang="en-US" sz="3000" dirty="0"/>
            </a:br>
            <a:r>
              <a:rPr lang="en-US" sz="3000" dirty="0"/>
              <a:t>		</a:t>
            </a:r>
            <a:br>
              <a:rPr lang="en-US" sz="3000" dirty="0"/>
            </a:br>
            <a:r>
              <a:rPr lang="en-US" sz="3000" dirty="0"/>
              <a:t>		</a:t>
            </a:r>
          </a:p>
        </p:txBody>
      </p:sp>
      <p:sp>
        <p:nvSpPr>
          <p:cNvPr id="3" name="Rectangle 2">
            <a:extLst>
              <a:ext uri="{FF2B5EF4-FFF2-40B4-BE49-F238E27FC236}">
                <a16:creationId xmlns:a16="http://schemas.microsoft.com/office/drawing/2014/main" id="{F3372B9B-C73E-4EDE-AA3F-2513D3130C01}"/>
              </a:ext>
            </a:extLst>
          </p:cNvPr>
          <p:cNvSpPr/>
          <p:nvPr/>
        </p:nvSpPr>
        <p:spPr>
          <a:xfrm>
            <a:off x="7530353" y="1047408"/>
            <a:ext cx="3334872" cy="2677656"/>
          </a:xfrm>
          <a:prstGeom prst="rect">
            <a:avLst/>
          </a:prstGeom>
        </p:spPr>
        <p:txBody>
          <a:bodyPr wrap="square">
            <a:spAutoFit/>
          </a:bodyPr>
          <a:lstStyle/>
          <a:p>
            <a:r>
              <a:rPr lang="en-US" sz="2400" dirty="0"/>
              <a:t>Youth subject to restroom and locker room restrictions had an overall sexual assault prevalence of 36.0% (95% CI: 31.6%–40.3%).</a:t>
            </a:r>
          </a:p>
        </p:txBody>
      </p:sp>
      <p:pic>
        <p:nvPicPr>
          <p:cNvPr id="5" name="Picture 4">
            <a:extLst>
              <a:ext uri="{FF2B5EF4-FFF2-40B4-BE49-F238E27FC236}">
                <a16:creationId xmlns:a16="http://schemas.microsoft.com/office/drawing/2014/main" id="{DABEB6D4-A911-4F56-874B-ECAE0D799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9537" y="0"/>
            <a:ext cx="5478101" cy="5048940"/>
          </a:xfrm>
          <a:prstGeom prst="rect">
            <a:avLst/>
          </a:prstGeom>
        </p:spPr>
      </p:pic>
    </p:spTree>
    <p:extLst>
      <p:ext uri="{BB962C8B-B14F-4D97-AF65-F5344CB8AC3E}">
        <p14:creationId xmlns:p14="http://schemas.microsoft.com/office/powerpoint/2010/main" val="2304609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3D9AEEE-1CCD-43C0-BA3E-16D60A6E2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E98A0F-2B88-4D11-A695-5F9ECE87B02B}"/>
              </a:ext>
            </a:extLst>
          </p:cNvPr>
          <p:cNvSpPr>
            <a:spLocks noGrp="1"/>
          </p:cNvSpPr>
          <p:nvPr>
            <p:ph type="title"/>
          </p:nvPr>
        </p:nvSpPr>
        <p:spPr>
          <a:xfrm>
            <a:off x="267760" y="738253"/>
            <a:ext cx="3863437" cy="3029344"/>
          </a:xfrm>
        </p:spPr>
        <p:txBody>
          <a:bodyPr>
            <a:normAutofit/>
          </a:bodyPr>
          <a:lstStyle/>
          <a:p>
            <a:r>
              <a:rPr lang="en-US" sz="3200" dirty="0">
                <a:solidFill>
                  <a:schemeClr val="bg1"/>
                </a:solidFill>
              </a:rPr>
              <a:t>Thinking Feminist Phenomenology with </a:t>
            </a:r>
            <a:br>
              <a:rPr lang="en-US" sz="3200" dirty="0">
                <a:solidFill>
                  <a:schemeClr val="bg1"/>
                </a:solidFill>
              </a:rPr>
            </a:br>
            <a:r>
              <a:rPr lang="en-US" sz="3200" dirty="0">
                <a:solidFill>
                  <a:schemeClr val="bg1"/>
                </a:solidFill>
              </a:rPr>
              <a:t>New Materialisms</a:t>
            </a:r>
          </a:p>
        </p:txBody>
      </p:sp>
      <p:sp>
        <p:nvSpPr>
          <p:cNvPr id="21" name="Freeform 11">
            <a:extLst>
              <a:ext uri="{FF2B5EF4-FFF2-40B4-BE49-F238E27FC236}">
                <a16:creationId xmlns:a16="http://schemas.microsoft.com/office/drawing/2014/main" id="{60F880A6-33D3-4EEC-A780-B73559B9F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useBgFill="1">
        <p:nvSpPr>
          <p:cNvPr id="23" name="Rectangle 22">
            <a:extLst>
              <a:ext uri="{FF2B5EF4-FFF2-40B4-BE49-F238E27FC236}">
                <a16:creationId xmlns:a16="http://schemas.microsoft.com/office/drawing/2014/main" id="{2C6246ED-0535-4496-A8F6-1E80CC4E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Content Placeholder 2">
            <a:extLst>
              <a:ext uri="{FF2B5EF4-FFF2-40B4-BE49-F238E27FC236}">
                <a16:creationId xmlns:a16="http://schemas.microsoft.com/office/drawing/2014/main" id="{59852A42-D43E-41F3-AD43-7E2772B2C086}"/>
              </a:ext>
            </a:extLst>
          </p:cNvPr>
          <p:cNvGraphicFramePr>
            <a:graphicFrameLocks noGrp="1"/>
          </p:cNvGraphicFramePr>
          <p:nvPr>
            <p:ph idx="1"/>
            <p:extLst>
              <p:ext uri="{D42A27DB-BD31-4B8C-83A1-F6EECF244321}">
                <p14:modId xmlns:p14="http://schemas.microsoft.com/office/powerpoint/2010/main" val="540079896"/>
              </p:ext>
            </p:extLst>
          </p:nvPr>
        </p:nvGraphicFramePr>
        <p:xfrm>
          <a:off x="4499525" y="468703"/>
          <a:ext cx="6832212" cy="5264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26409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B62A9-FDB2-436D-A734-9029696EE28A}"/>
              </a:ext>
            </a:extLst>
          </p:cNvPr>
          <p:cNvSpPr>
            <a:spLocks noGrp="1"/>
          </p:cNvSpPr>
          <p:nvPr>
            <p:ph type="title"/>
          </p:nvPr>
        </p:nvSpPr>
        <p:spPr>
          <a:xfrm>
            <a:off x="1707776" y="624110"/>
            <a:ext cx="9991165" cy="680255"/>
          </a:xfrm>
        </p:spPr>
        <p:txBody>
          <a:bodyPr>
            <a:normAutofit/>
          </a:bodyPr>
          <a:lstStyle/>
          <a:p>
            <a:r>
              <a:rPr lang="en-US" sz="3200" dirty="0"/>
              <a:t>World as intra-active phenomena</a:t>
            </a:r>
          </a:p>
        </p:txBody>
      </p:sp>
      <p:sp>
        <p:nvSpPr>
          <p:cNvPr id="3" name="Content Placeholder 2">
            <a:extLst>
              <a:ext uri="{FF2B5EF4-FFF2-40B4-BE49-F238E27FC236}">
                <a16:creationId xmlns:a16="http://schemas.microsoft.com/office/drawing/2014/main" id="{07A6CA95-CB55-405D-BBA9-39133495BF1F}"/>
              </a:ext>
            </a:extLst>
          </p:cNvPr>
          <p:cNvSpPr>
            <a:spLocks noGrp="1"/>
          </p:cNvSpPr>
          <p:nvPr>
            <p:ph idx="1"/>
          </p:nvPr>
        </p:nvSpPr>
        <p:spPr>
          <a:xfrm>
            <a:off x="2043953" y="1506071"/>
            <a:ext cx="9460659" cy="4405151"/>
          </a:xfrm>
        </p:spPr>
        <p:txBody>
          <a:bodyPr>
            <a:normAutofit/>
          </a:bodyPr>
          <a:lstStyle/>
          <a:p>
            <a:r>
              <a:rPr lang="en-US" sz="2400" dirty="0"/>
              <a:t>The lively matter of the world—buildings, floors, books, animals, plants, people, the sounds of the train going by—is entangled. This entanglement is what Barad calls an ongoing intra-active phenomena, becoming not just a collection of things together, but an entanglement of relationships and shifting patterns of agentic forces. For Barad, individual subjectivity becomes eclipsed—We are not being-in-the- world so much as we are being-with-the-world. (McGregor 2019)</a:t>
            </a:r>
          </a:p>
        </p:txBody>
      </p:sp>
    </p:spTree>
    <p:extLst>
      <p:ext uri="{BB962C8B-B14F-4D97-AF65-F5344CB8AC3E}">
        <p14:creationId xmlns:p14="http://schemas.microsoft.com/office/powerpoint/2010/main" val="3144160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08ED74B-06F2-4BD5-838F-1AAD0033E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34" name="Group 33">
            <a:extLst>
              <a:ext uri="{FF2B5EF4-FFF2-40B4-BE49-F238E27FC236}">
                <a16:creationId xmlns:a16="http://schemas.microsoft.com/office/drawing/2014/main" id="{E9F586E1-75B5-49B8-9A21-DD14CA0F69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35" name="Freeform 11">
              <a:extLst>
                <a:ext uri="{FF2B5EF4-FFF2-40B4-BE49-F238E27FC236}">
                  <a16:creationId xmlns:a16="http://schemas.microsoft.com/office/drawing/2014/main" id="{8ECF1231-6B06-42A7-9653-F6A738AACE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6" name="Freeform 12">
              <a:extLst>
                <a:ext uri="{FF2B5EF4-FFF2-40B4-BE49-F238E27FC236}">
                  <a16:creationId xmlns:a16="http://schemas.microsoft.com/office/drawing/2014/main" id="{DD0D424C-4930-4745-B075-4AF5691E38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7" name="Freeform 13">
              <a:extLst>
                <a:ext uri="{FF2B5EF4-FFF2-40B4-BE49-F238E27FC236}">
                  <a16:creationId xmlns:a16="http://schemas.microsoft.com/office/drawing/2014/main" id="{8CD110D4-7970-4333-ACA2-F5A0DFCE9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38" name="Freeform 14">
              <a:extLst>
                <a:ext uri="{FF2B5EF4-FFF2-40B4-BE49-F238E27FC236}">
                  <a16:creationId xmlns:a16="http://schemas.microsoft.com/office/drawing/2014/main" id="{94C2DE85-6DF9-48B6-AC63-963A5224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39" name="Freeform 15">
              <a:extLst>
                <a:ext uri="{FF2B5EF4-FFF2-40B4-BE49-F238E27FC236}">
                  <a16:creationId xmlns:a16="http://schemas.microsoft.com/office/drawing/2014/main" id="{2B527314-243D-423D-9285-A30290D18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0" name="Freeform 16">
              <a:extLst>
                <a:ext uri="{FF2B5EF4-FFF2-40B4-BE49-F238E27FC236}">
                  <a16:creationId xmlns:a16="http://schemas.microsoft.com/office/drawing/2014/main" id="{857798C9-0A62-400E-B105-429ABFC4D7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1" name="Freeform 17">
              <a:extLst>
                <a:ext uri="{FF2B5EF4-FFF2-40B4-BE49-F238E27FC236}">
                  <a16:creationId xmlns:a16="http://schemas.microsoft.com/office/drawing/2014/main" id="{40E214F1-D642-41FF-8FBB-F1484108E9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2" name="Freeform 18">
              <a:extLst>
                <a:ext uri="{FF2B5EF4-FFF2-40B4-BE49-F238E27FC236}">
                  <a16:creationId xmlns:a16="http://schemas.microsoft.com/office/drawing/2014/main" id="{24EBEFE9-8F4F-41C2-9022-FF9730C4E0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3" name="Freeform 19">
              <a:extLst>
                <a:ext uri="{FF2B5EF4-FFF2-40B4-BE49-F238E27FC236}">
                  <a16:creationId xmlns:a16="http://schemas.microsoft.com/office/drawing/2014/main" id="{389BEA2F-6457-431A-941E-840A670CA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4" name="Freeform 20">
              <a:extLst>
                <a:ext uri="{FF2B5EF4-FFF2-40B4-BE49-F238E27FC236}">
                  <a16:creationId xmlns:a16="http://schemas.microsoft.com/office/drawing/2014/main" id="{D32D9258-EB54-414B-A2D5-458339569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5" name="Freeform 21">
              <a:extLst>
                <a:ext uri="{FF2B5EF4-FFF2-40B4-BE49-F238E27FC236}">
                  <a16:creationId xmlns:a16="http://schemas.microsoft.com/office/drawing/2014/main" id="{495967EF-C4BF-4A5F-90E5-A603A66542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6" name="Freeform 22">
              <a:extLst>
                <a:ext uri="{FF2B5EF4-FFF2-40B4-BE49-F238E27FC236}">
                  <a16:creationId xmlns:a16="http://schemas.microsoft.com/office/drawing/2014/main" id="{253675EB-03CE-4B59-BEBD-4D0D98710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8" name="Group 47">
            <a:extLst>
              <a:ext uri="{FF2B5EF4-FFF2-40B4-BE49-F238E27FC236}">
                <a16:creationId xmlns:a16="http://schemas.microsoft.com/office/drawing/2014/main" id="{F9CAF6A1-77C7-4ABC-9E4A-E74A8DB16D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49" name="Freeform 27">
              <a:extLst>
                <a:ext uri="{FF2B5EF4-FFF2-40B4-BE49-F238E27FC236}">
                  <a16:creationId xmlns:a16="http://schemas.microsoft.com/office/drawing/2014/main" id="{6B3F65AF-943F-4D0E-B890-AA058F48B3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0" name="Freeform 28">
              <a:extLst>
                <a:ext uri="{FF2B5EF4-FFF2-40B4-BE49-F238E27FC236}">
                  <a16:creationId xmlns:a16="http://schemas.microsoft.com/office/drawing/2014/main" id="{660B5807-5995-44AD-9E16-10337DC83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1" name="Freeform 29">
              <a:extLst>
                <a:ext uri="{FF2B5EF4-FFF2-40B4-BE49-F238E27FC236}">
                  <a16:creationId xmlns:a16="http://schemas.microsoft.com/office/drawing/2014/main" id="{E80AC2A9-A86D-45A4-B218-B52F22B3E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2" name="Freeform 30">
              <a:extLst>
                <a:ext uri="{FF2B5EF4-FFF2-40B4-BE49-F238E27FC236}">
                  <a16:creationId xmlns:a16="http://schemas.microsoft.com/office/drawing/2014/main" id="{2DB7D344-D8A0-46BE-8BD4-70DEC451E5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3" name="Freeform 31">
              <a:extLst>
                <a:ext uri="{FF2B5EF4-FFF2-40B4-BE49-F238E27FC236}">
                  <a16:creationId xmlns:a16="http://schemas.microsoft.com/office/drawing/2014/main" id="{90B7E18B-6B64-4711-94DE-715DE0CB7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4" name="Freeform 32">
              <a:extLst>
                <a:ext uri="{FF2B5EF4-FFF2-40B4-BE49-F238E27FC236}">
                  <a16:creationId xmlns:a16="http://schemas.microsoft.com/office/drawing/2014/main" id="{7CCF1B9C-A47F-4AC1-8164-F13CD42887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5" name="Freeform 33">
              <a:extLst>
                <a:ext uri="{FF2B5EF4-FFF2-40B4-BE49-F238E27FC236}">
                  <a16:creationId xmlns:a16="http://schemas.microsoft.com/office/drawing/2014/main" id="{A7694E0F-733F-4E78-A250-B7840DA06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6" name="Freeform 34">
              <a:extLst>
                <a:ext uri="{FF2B5EF4-FFF2-40B4-BE49-F238E27FC236}">
                  <a16:creationId xmlns:a16="http://schemas.microsoft.com/office/drawing/2014/main" id="{7DE4B38A-BCE4-48FC-9109-41F73413B1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7" name="Freeform 35">
              <a:extLst>
                <a:ext uri="{FF2B5EF4-FFF2-40B4-BE49-F238E27FC236}">
                  <a16:creationId xmlns:a16="http://schemas.microsoft.com/office/drawing/2014/main" id="{36605C57-20A9-46A2-A6DB-2EA83ADC9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8" name="Freeform 36">
              <a:extLst>
                <a:ext uri="{FF2B5EF4-FFF2-40B4-BE49-F238E27FC236}">
                  <a16:creationId xmlns:a16="http://schemas.microsoft.com/office/drawing/2014/main" id="{23EFA4B2-9313-4409-9BAE-FC04D2AF1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59" name="Freeform 37">
              <a:extLst>
                <a:ext uri="{FF2B5EF4-FFF2-40B4-BE49-F238E27FC236}">
                  <a16:creationId xmlns:a16="http://schemas.microsoft.com/office/drawing/2014/main" id="{C8A794CC-8846-4A65-8227-1001468DB8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0" name="Freeform 38">
              <a:extLst>
                <a:ext uri="{FF2B5EF4-FFF2-40B4-BE49-F238E27FC236}">
                  <a16:creationId xmlns:a16="http://schemas.microsoft.com/office/drawing/2014/main" id="{87046215-2C6C-4EFD-9689-6EBF98CA9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a:extLst>
              <a:ext uri="{FF2B5EF4-FFF2-40B4-BE49-F238E27FC236}">
                <a16:creationId xmlns:a16="http://schemas.microsoft.com/office/drawing/2014/main" id="{CC9387DA-2D8E-4E5D-BD65-274370B65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64" name="Freeform 11">
            <a:extLst>
              <a:ext uri="{FF2B5EF4-FFF2-40B4-BE49-F238E27FC236}">
                <a16:creationId xmlns:a16="http://schemas.microsoft.com/office/drawing/2014/main" id="{18BFC65B-9706-4EE1-8B75-FEEC1C530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graphicFrame>
        <p:nvGraphicFramePr>
          <p:cNvPr id="6" name="Content Placeholder 2">
            <a:extLst>
              <a:ext uri="{FF2B5EF4-FFF2-40B4-BE49-F238E27FC236}">
                <a16:creationId xmlns:a16="http://schemas.microsoft.com/office/drawing/2014/main" id="{C6D387D0-E583-4F46-A3A2-20EABC938385}"/>
              </a:ext>
            </a:extLst>
          </p:cNvPr>
          <p:cNvGraphicFramePr>
            <a:graphicFrameLocks noGrp="1"/>
          </p:cNvGraphicFramePr>
          <p:nvPr>
            <p:ph idx="1"/>
            <p:extLst>
              <p:ext uri="{D42A27DB-BD31-4B8C-83A1-F6EECF244321}">
                <p14:modId xmlns:p14="http://schemas.microsoft.com/office/powerpoint/2010/main" val="1874147617"/>
              </p:ext>
            </p:extLst>
          </p:nvPr>
        </p:nvGraphicFramePr>
        <p:xfrm>
          <a:off x="622202" y="714375"/>
          <a:ext cx="10882410" cy="60091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3619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D306B45-25EE-434D-ABA9-A27B7932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791FAB-E88C-4E8B-A1BF-6B5E092B2986}"/>
              </a:ext>
            </a:extLst>
          </p:cNvPr>
          <p:cNvSpPr>
            <a:spLocks noGrp="1"/>
          </p:cNvSpPr>
          <p:nvPr>
            <p:ph type="title"/>
          </p:nvPr>
        </p:nvSpPr>
        <p:spPr>
          <a:xfrm>
            <a:off x="577645" y="942108"/>
            <a:ext cx="3724924" cy="4969113"/>
          </a:xfrm>
        </p:spPr>
        <p:txBody>
          <a:bodyPr anchor="ctr">
            <a:normAutofit/>
          </a:bodyPr>
          <a:lstStyle/>
          <a:p>
            <a:r>
              <a:rPr lang="en-US" dirty="0">
                <a:solidFill>
                  <a:schemeClr val="tx2">
                    <a:lumMod val="75000"/>
                  </a:schemeClr>
                </a:solidFill>
              </a:rPr>
              <a:t>As Dr. Jerry </a:t>
            </a:r>
            <a:r>
              <a:rPr lang="en-US" dirty="0" err="1">
                <a:solidFill>
                  <a:schemeClr val="tx2">
                    <a:lumMod val="75000"/>
                  </a:schemeClr>
                </a:solidFill>
              </a:rPr>
              <a:t>Rosiek</a:t>
            </a:r>
            <a:r>
              <a:rPr lang="en-US" dirty="0">
                <a:solidFill>
                  <a:schemeClr val="tx2">
                    <a:lumMod val="75000"/>
                  </a:schemeClr>
                </a:solidFill>
              </a:rPr>
              <a:t> and Katie Fitch said in their pre-conference workshop:</a:t>
            </a:r>
          </a:p>
        </p:txBody>
      </p:sp>
      <p:sp>
        <p:nvSpPr>
          <p:cNvPr id="10" name="Rectangle 9">
            <a:extLst>
              <a:ext uri="{FF2B5EF4-FFF2-40B4-BE49-F238E27FC236}">
                <a16:creationId xmlns:a16="http://schemas.microsoft.com/office/drawing/2014/main" id="{0A42F85E-4939-431E-8B4A-EC07C8E0A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27EBB3F9-D6F7-4F6A-8843-9FEBA15E49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5D2B17EF-74EB-4C33-B2E2-8E727B2E7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15" name="Freeform 11">
              <a:extLst>
                <a:ext uri="{FF2B5EF4-FFF2-40B4-BE49-F238E27FC236}">
                  <a16:creationId xmlns:a16="http://schemas.microsoft.com/office/drawing/2014/main" id="{0A5F1F8A-3206-4B86-883F-65E98BB6E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6" name="Freeform 12">
              <a:extLst>
                <a:ext uri="{FF2B5EF4-FFF2-40B4-BE49-F238E27FC236}">
                  <a16:creationId xmlns:a16="http://schemas.microsoft.com/office/drawing/2014/main" id="{6935F8C7-CC88-4243-9786-F3CDBF04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7" name="Freeform 13">
              <a:extLst>
                <a:ext uri="{FF2B5EF4-FFF2-40B4-BE49-F238E27FC236}">
                  <a16:creationId xmlns:a16="http://schemas.microsoft.com/office/drawing/2014/main" id="{9AF7BAD9-71B3-40D8-A089-EFF7FE67B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8" name="Freeform 14">
              <a:extLst>
                <a:ext uri="{FF2B5EF4-FFF2-40B4-BE49-F238E27FC236}">
                  <a16:creationId xmlns:a16="http://schemas.microsoft.com/office/drawing/2014/main" id="{6467094F-AEF0-4D3B-BB76-8B3C1F08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9" name="Freeform 15">
              <a:extLst>
                <a:ext uri="{FF2B5EF4-FFF2-40B4-BE49-F238E27FC236}">
                  <a16:creationId xmlns:a16="http://schemas.microsoft.com/office/drawing/2014/main" id="{36F56AF9-DEF1-44E7-BF42-6AAC1AA9D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0" name="Freeform 16">
              <a:extLst>
                <a:ext uri="{FF2B5EF4-FFF2-40B4-BE49-F238E27FC236}">
                  <a16:creationId xmlns:a16="http://schemas.microsoft.com/office/drawing/2014/main" id="{A43EBE71-20BA-4A40-A513-516678089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21" name="Freeform 17">
              <a:extLst>
                <a:ext uri="{FF2B5EF4-FFF2-40B4-BE49-F238E27FC236}">
                  <a16:creationId xmlns:a16="http://schemas.microsoft.com/office/drawing/2014/main" id="{1DB39648-7B38-4D0B-93C5-048EC4A45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22" name="Freeform 18">
              <a:extLst>
                <a:ext uri="{FF2B5EF4-FFF2-40B4-BE49-F238E27FC236}">
                  <a16:creationId xmlns:a16="http://schemas.microsoft.com/office/drawing/2014/main" id="{8DD2661F-DE5F-45EA-B30B-7C6589638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23" name="Freeform 19">
              <a:extLst>
                <a:ext uri="{FF2B5EF4-FFF2-40B4-BE49-F238E27FC236}">
                  <a16:creationId xmlns:a16="http://schemas.microsoft.com/office/drawing/2014/main" id="{ABF0A0E5-E68E-4183-A913-228692FD8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4" name="Freeform 20">
              <a:extLst>
                <a:ext uri="{FF2B5EF4-FFF2-40B4-BE49-F238E27FC236}">
                  <a16:creationId xmlns:a16="http://schemas.microsoft.com/office/drawing/2014/main" id="{615D8F55-8ACD-4EFE-A832-06E78547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5" name="Freeform 21">
              <a:extLst>
                <a:ext uri="{FF2B5EF4-FFF2-40B4-BE49-F238E27FC236}">
                  <a16:creationId xmlns:a16="http://schemas.microsoft.com/office/drawing/2014/main" id="{0FDF4201-8CEC-474B-A6B1-88039B704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6" name="Freeform 22">
              <a:extLst>
                <a:ext uri="{FF2B5EF4-FFF2-40B4-BE49-F238E27FC236}">
                  <a16:creationId xmlns:a16="http://schemas.microsoft.com/office/drawing/2014/main" id="{0F60AEA4-B25F-417E-93FC-59686DFBE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3" name="Content Placeholder 2">
            <a:extLst>
              <a:ext uri="{FF2B5EF4-FFF2-40B4-BE49-F238E27FC236}">
                <a16:creationId xmlns:a16="http://schemas.microsoft.com/office/drawing/2014/main" id="{B12AF3AD-3E90-474B-B442-99FA45BB9BAC}"/>
              </a:ext>
            </a:extLst>
          </p:cNvPr>
          <p:cNvSpPr>
            <a:spLocks noGrp="1"/>
          </p:cNvSpPr>
          <p:nvPr>
            <p:ph idx="1"/>
          </p:nvPr>
        </p:nvSpPr>
        <p:spPr>
          <a:xfrm>
            <a:off x="5049062" y="942108"/>
            <a:ext cx="6455549" cy="4969114"/>
          </a:xfrm>
        </p:spPr>
        <p:txBody>
          <a:bodyPr anchor="ctr">
            <a:normAutofit fontScale="92500" lnSpcReduction="20000"/>
          </a:bodyPr>
          <a:lstStyle/>
          <a:p>
            <a:pPr marL="0" indent="0">
              <a:buNone/>
            </a:pPr>
            <a:r>
              <a:rPr lang="en-US" sz="3900" dirty="0">
                <a:solidFill>
                  <a:schemeClr val="tx2">
                    <a:lumMod val="75000"/>
                  </a:schemeClr>
                </a:solidFill>
              </a:rPr>
              <a:t>“’Entanglement isn’t just any relation, or a fancy way to say we are all connected. It is a specific kind of connection born of being part of a shared system governed by some rules, and an indeterminacy about exactly how those rules play out prior to being measured.”</a:t>
            </a:r>
          </a:p>
          <a:p>
            <a:endParaRPr lang="en-US" dirty="0">
              <a:solidFill>
                <a:schemeClr val="tx2">
                  <a:lumMod val="75000"/>
                </a:schemeClr>
              </a:solidFill>
            </a:endParaRPr>
          </a:p>
        </p:txBody>
      </p:sp>
    </p:spTree>
    <p:extLst>
      <p:ext uri="{BB962C8B-B14F-4D97-AF65-F5344CB8AC3E}">
        <p14:creationId xmlns:p14="http://schemas.microsoft.com/office/powerpoint/2010/main" val="1104707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C3B28-1B80-4BDB-AA10-4A4446726971}"/>
              </a:ext>
            </a:extLst>
          </p:cNvPr>
          <p:cNvSpPr>
            <a:spLocks noGrp="1"/>
          </p:cNvSpPr>
          <p:nvPr>
            <p:ph type="title"/>
          </p:nvPr>
        </p:nvSpPr>
        <p:spPr/>
        <p:txBody>
          <a:bodyPr/>
          <a:lstStyle/>
          <a:p>
            <a:r>
              <a:rPr lang="en-US" dirty="0"/>
              <a:t>How does theory-become-practice?</a:t>
            </a:r>
          </a:p>
        </p:txBody>
      </p:sp>
      <p:sp>
        <p:nvSpPr>
          <p:cNvPr id="3" name="Content Placeholder 2">
            <a:extLst>
              <a:ext uri="{FF2B5EF4-FFF2-40B4-BE49-F238E27FC236}">
                <a16:creationId xmlns:a16="http://schemas.microsoft.com/office/drawing/2014/main" id="{E5404DE1-8BF8-46D4-B79D-F1ACA168AAD0}"/>
              </a:ext>
            </a:extLst>
          </p:cNvPr>
          <p:cNvSpPr>
            <a:spLocks noGrp="1"/>
          </p:cNvSpPr>
          <p:nvPr>
            <p:ph idx="1"/>
          </p:nvPr>
        </p:nvSpPr>
        <p:spPr>
          <a:xfrm>
            <a:off x="1976718" y="2133599"/>
            <a:ext cx="9910482" cy="4536142"/>
          </a:xfrm>
        </p:spPr>
        <p:txBody>
          <a:bodyPr>
            <a:normAutofit/>
          </a:bodyPr>
          <a:lstStyle/>
          <a:p>
            <a:r>
              <a:rPr lang="en-US" sz="2800" dirty="0">
                <a:solidFill>
                  <a:schemeClr val="tx1"/>
                </a:solidFill>
              </a:rPr>
              <a:t>Intra-active phenomena of the school bathrooms at my study site exist in a state of indeterminacy – but it is also a phenomenon that has limits and rules.   </a:t>
            </a:r>
          </a:p>
          <a:p>
            <a:r>
              <a:rPr lang="en-US" sz="2800" dirty="0">
                <a:solidFill>
                  <a:schemeClr val="tx1"/>
                </a:solidFill>
              </a:rPr>
              <a:t>When I set up an apparatus to measure this phenomenon, I am also fixing the thing that I measure – for this moment, it is no longer indeterminate, but determined.  This fixing also has echoes throughout the phenomenon – this is the consequence of entanglement.</a:t>
            </a:r>
            <a:endParaRPr lang="en-US" dirty="0"/>
          </a:p>
        </p:txBody>
      </p:sp>
    </p:spTree>
    <p:extLst>
      <p:ext uri="{BB962C8B-B14F-4D97-AF65-F5344CB8AC3E}">
        <p14:creationId xmlns:p14="http://schemas.microsoft.com/office/powerpoint/2010/main" val="293631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61D9F-945E-4247-89CE-B910E1A0F364}"/>
              </a:ext>
            </a:extLst>
          </p:cNvPr>
          <p:cNvSpPr>
            <a:spLocks noGrp="1"/>
          </p:cNvSpPr>
          <p:nvPr>
            <p:ph type="title"/>
          </p:nvPr>
        </p:nvSpPr>
        <p:spPr/>
        <p:txBody>
          <a:bodyPr/>
          <a:lstStyle/>
          <a:p>
            <a:r>
              <a:rPr lang="en-US" dirty="0"/>
              <a:t>Research situation</a:t>
            </a:r>
          </a:p>
        </p:txBody>
      </p:sp>
      <p:sp>
        <p:nvSpPr>
          <p:cNvPr id="3" name="Content Placeholder 2">
            <a:extLst>
              <a:ext uri="{FF2B5EF4-FFF2-40B4-BE49-F238E27FC236}">
                <a16:creationId xmlns:a16="http://schemas.microsoft.com/office/drawing/2014/main" id="{29CF6E02-C9F9-4836-8B78-79A6B4530ED4}"/>
              </a:ext>
            </a:extLst>
          </p:cNvPr>
          <p:cNvSpPr>
            <a:spLocks noGrp="1"/>
          </p:cNvSpPr>
          <p:nvPr>
            <p:ph idx="1"/>
          </p:nvPr>
        </p:nvSpPr>
        <p:spPr>
          <a:xfrm>
            <a:off x="2252870" y="1630017"/>
            <a:ext cx="9251742" cy="4797287"/>
          </a:xfrm>
        </p:spPr>
        <p:txBody>
          <a:bodyPr>
            <a:normAutofit fontScale="85000" lnSpcReduction="20000"/>
          </a:bodyPr>
          <a:lstStyle/>
          <a:p>
            <a:pPr marL="0" indent="0">
              <a:buNone/>
            </a:pPr>
            <a:r>
              <a:rPr lang="en-US" sz="3500" dirty="0"/>
              <a:t>Population is 128 eighth graders at a middle school, through their English Language Arts class. </a:t>
            </a:r>
          </a:p>
          <a:p>
            <a:pPr marL="0" indent="0">
              <a:buNone/>
            </a:pPr>
            <a:endParaRPr lang="en-US" sz="3500" dirty="0"/>
          </a:p>
          <a:p>
            <a:pPr marL="0" indent="0">
              <a:buNone/>
            </a:pPr>
            <a:r>
              <a:rPr lang="en-US" sz="3500" dirty="0"/>
              <a:t>When I conduct this research, I become a part of this phenomenon, and have ethical obligations.</a:t>
            </a:r>
          </a:p>
          <a:p>
            <a:pPr marL="0" indent="0">
              <a:buNone/>
            </a:pPr>
            <a:endParaRPr lang="en-US" sz="3500" dirty="0"/>
          </a:p>
          <a:p>
            <a:pPr marL="0" indent="0">
              <a:buNone/>
            </a:pPr>
            <a:r>
              <a:rPr lang="en-US" sz="3500" dirty="0"/>
              <a:t>What is “‘discovered’ is the effect of the intra-active engagement of (my) participation with/in and as a part of the world’s differential becoming” (Barad, 2007, p. 361)</a:t>
            </a:r>
          </a:p>
          <a:p>
            <a:endParaRPr lang="en-US" sz="2400" dirty="0"/>
          </a:p>
        </p:txBody>
      </p:sp>
    </p:spTree>
    <p:extLst>
      <p:ext uri="{BB962C8B-B14F-4D97-AF65-F5344CB8AC3E}">
        <p14:creationId xmlns:p14="http://schemas.microsoft.com/office/powerpoint/2010/main" val="2906608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5AF3-2E53-46EF-A59E-BE13E116E3DB}"/>
              </a:ext>
            </a:extLst>
          </p:cNvPr>
          <p:cNvSpPr>
            <a:spLocks noGrp="1"/>
          </p:cNvSpPr>
          <p:nvPr>
            <p:ph type="title"/>
          </p:nvPr>
        </p:nvSpPr>
        <p:spPr/>
        <p:txBody>
          <a:bodyPr/>
          <a:lstStyle/>
          <a:p>
            <a:r>
              <a:rPr lang="en-US" dirty="0"/>
              <a:t>Entanglement:</a:t>
            </a:r>
            <a:br>
              <a:rPr lang="en-US" dirty="0"/>
            </a:br>
            <a:r>
              <a:rPr lang="en-US" dirty="0"/>
              <a:t>Ethics, ripples, and measurement</a:t>
            </a:r>
          </a:p>
        </p:txBody>
      </p:sp>
      <p:sp>
        <p:nvSpPr>
          <p:cNvPr id="3" name="Content Placeholder 2">
            <a:extLst>
              <a:ext uri="{FF2B5EF4-FFF2-40B4-BE49-F238E27FC236}">
                <a16:creationId xmlns:a16="http://schemas.microsoft.com/office/drawing/2014/main" id="{353E7CD2-8A84-4439-9686-4CA258590D37}"/>
              </a:ext>
            </a:extLst>
          </p:cNvPr>
          <p:cNvSpPr>
            <a:spLocks noGrp="1"/>
          </p:cNvSpPr>
          <p:nvPr>
            <p:ph idx="1"/>
          </p:nvPr>
        </p:nvSpPr>
        <p:spPr/>
        <p:txBody>
          <a:bodyPr>
            <a:normAutofit/>
          </a:bodyPr>
          <a:lstStyle/>
          <a:p>
            <a:pPr marL="0" indent="0">
              <a:buNone/>
            </a:pPr>
            <a:r>
              <a:rPr lang="en-US" sz="2800" dirty="0"/>
              <a:t>Every time I use an apparatus to measure the phenomenon, I am not just fixing what I measure but I’m all determining other points within the intra-active phenomenon. My acts of measurement ripple – as Barad says, the universe reaches back. </a:t>
            </a:r>
          </a:p>
        </p:txBody>
      </p:sp>
    </p:spTree>
    <p:extLst>
      <p:ext uri="{BB962C8B-B14F-4D97-AF65-F5344CB8AC3E}">
        <p14:creationId xmlns:p14="http://schemas.microsoft.com/office/powerpoint/2010/main" val="3027456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F7E8610-2DF7-4AF0-B876-0F3B7882A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1C8C023-62A6-4DA0-8DF4-3F4EA9409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7A2DBB0-FEDC-4690-9B40-EF30246F8DEC}"/>
              </a:ext>
            </a:extLst>
          </p:cNvPr>
          <p:cNvSpPr>
            <a:spLocks noGrp="1"/>
          </p:cNvSpPr>
          <p:nvPr>
            <p:ph type="title"/>
          </p:nvPr>
        </p:nvSpPr>
        <p:spPr>
          <a:xfrm>
            <a:off x="1843391" y="624110"/>
            <a:ext cx="9383408" cy="1280890"/>
          </a:xfrm>
        </p:spPr>
        <p:txBody>
          <a:bodyPr>
            <a:normAutofit/>
          </a:bodyPr>
          <a:lstStyle/>
          <a:p>
            <a:r>
              <a:rPr lang="en-US">
                <a:solidFill>
                  <a:schemeClr val="bg1"/>
                </a:solidFill>
              </a:rPr>
              <a:t>Multiple apparatuses  </a:t>
            </a:r>
          </a:p>
        </p:txBody>
      </p:sp>
      <p:sp>
        <p:nvSpPr>
          <p:cNvPr id="14" name="Freeform 11">
            <a:extLst>
              <a:ext uri="{FF2B5EF4-FFF2-40B4-BE49-F238E27FC236}">
                <a16:creationId xmlns:a16="http://schemas.microsoft.com/office/drawing/2014/main" id="{26B9FE07-322E-43FB-8707-C9826BD90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graphicFrame>
        <p:nvGraphicFramePr>
          <p:cNvPr id="5" name="Content Placeholder 2">
            <a:extLst>
              <a:ext uri="{FF2B5EF4-FFF2-40B4-BE49-F238E27FC236}">
                <a16:creationId xmlns:a16="http://schemas.microsoft.com/office/drawing/2014/main" id="{79ECAEDF-A8B9-4AA7-B879-689243293614}"/>
              </a:ext>
            </a:extLst>
          </p:cNvPr>
          <p:cNvGraphicFramePr>
            <a:graphicFrameLocks noGrp="1"/>
          </p:cNvGraphicFramePr>
          <p:nvPr>
            <p:ph idx="1"/>
            <p:extLst>
              <p:ext uri="{D42A27DB-BD31-4B8C-83A1-F6EECF244321}">
                <p14:modId xmlns:p14="http://schemas.microsoft.com/office/powerpoint/2010/main" val="258608254"/>
              </p:ext>
            </p:extLst>
          </p:nvPr>
        </p:nvGraphicFramePr>
        <p:xfrm>
          <a:off x="961012" y="2930805"/>
          <a:ext cx="10265786" cy="2961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Isosceles Triangle 3">
            <a:extLst>
              <a:ext uri="{FF2B5EF4-FFF2-40B4-BE49-F238E27FC236}">
                <a16:creationId xmlns:a16="http://schemas.microsoft.com/office/drawing/2014/main" id="{80E8EA10-D365-402C-9D8C-A1C6C7CE4B66}"/>
              </a:ext>
            </a:extLst>
          </p:cNvPr>
          <p:cNvSpPr/>
          <p:nvPr/>
        </p:nvSpPr>
        <p:spPr>
          <a:xfrm>
            <a:off x="9211235" y="714375"/>
            <a:ext cx="2274616" cy="230669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quot;Not Allowed&quot; Symbol 5">
            <a:extLst>
              <a:ext uri="{FF2B5EF4-FFF2-40B4-BE49-F238E27FC236}">
                <a16:creationId xmlns:a16="http://schemas.microsoft.com/office/drawing/2014/main" id="{EA20F8D2-FD12-40D4-97C7-4CC3949D9A1F}"/>
              </a:ext>
            </a:extLst>
          </p:cNvPr>
          <p:cNvSpPr/>
          <p:nvPr/>
        </p:nvSpPr>
        <p:spPr>
          <a:xfrm>
            <a:off x="8807823" y="714375"/>
            <a:ext cx="3079377" cy="2714625"/>
          </a:xfrm>
          <a:prstGeom prst="noSmoking">
            <a:avLst>
              <a:gd name="adj" fmla="val 5892"/>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336457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6" name="Rectangle 9">
            <a:extLst>
              <a:ext uri="{FF2B5EF4-FFF2-40B4-BE49-F238E27FC236}">
                <a16:creationId xmlns:a16="http://schemas.microsoft.com/office/drawing/2014/main" id="{A3D9AEEE-1CCD-43C0-BA3E-16D60A6E2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24E2C3-08F9-4591-B1D5-6DF1CE6B47B8}"/>
              </a:ext>
            </a:extLst>
          </p:cNvPr>
          <p:cNvSpPr>
            <a:spLocks noGrp="1"/>
          </p:cNvSpPr>
          <p:nvPr>
            <p:ph type="title"/>
          </p:nvPr>
        </p:nvSpPr>
        <p:spPr>
          <a:xfrm>
            <a:off x="1286397" y="585815"/>
            <a:ext cx="2454052" cy="3029344"/>
          </a:xfrm>
        </p:spPr>
        <p:txBody>
          <a:bodyPr>
            <a:normAutofit/>
          </a:bodyPr>
          <a:lstStyle/>
          <a:p>
            <a:pPr>
              <a:lnSpc>
                <a:spcPct val="90000"/>
              </a:lnSpc>
            </a:pPr>
            <a:r>
              <a:rPr lang="en-US" sz="3000" dirty="0">
                <a:solidFill>
                  <a:schemeClr val="bg1"/>
                </a:solidFill>
              </a:rPr>
              <a:t>Some preliminary insights – </a:t>
            </a:r>
            <a:br>
              <a:rPr lang="en-US" sz="3000" dirty="0">
                <a:solidFill>
                  <a:schemeClr val="bg1"/>
                </a:solidFill>
              </a:rPr>
            </a:br>
            <a:r>
              <a:rPr lang="en-US" sz="3000" dirty="0">
                <a:solidFill>
                  <a:schemeClr val="bg1"/>
                </a:solidFill>
              </a:rPr>
              <a:t>data collection ended April 26</a:t>
            </a:r>
            <a:r>
              <a:rPr lang="en-US" sz="3000" baseline="30000" dirty="0">
                <a:solidFill>
                  <a:schemeClr val="bg1"/>
                </a:solidFill>
              </a:rPr>
              <a:t>th</a:t>
            </a:r>
            <a:r>
              <a:rPr lang="en-US" sz="3000" dirty="0">
                <a:solidFill>
                  <a:schemeClr val="bg1"/>
                </a:solidFill>
              </a:rPr>
              <a:t> </a:t>
            </a:r>
          </a:p>
        </p:txBody>
      </p:sp>
      <p:sp>
        <p:nvSpPr>
          <p:cNvPr id="17" name="Freeform 11">
            <a:extLst>
              <a:ext uri="{FF2B5EF4-FFF2-40B4-BE49-F238E27FC236}">
                <a16:creationId xmlns:a16="http://schemas.microsoft.com/office/drawing/2014/main" id="{60F880A6-33D3-4EEC-A780-B73559B9F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useBgFill="1">
        <p:nvSpPr>
          <p:cNvPr id="18" name="Rectangle 13">
            <a:extLst>
              <a:ext uri="{FF2B5EF4-FFF2-40B4-BE49-F238E27FC236}">
                <a16:creationId xmlns:a16="http://schemas.microsoft.com/office/drawing/2014/main" id="{2C6246ED-0535-4496-A8F6-1E80CC4E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Content Placeholder 2">
            <a:extLst>
              <a:ext uri="{FF2B5EF4-FFF2-40B4-BE49-F238E27FC236}">
                <a16:creationId xmlns:a16="http://schemas.microsoft.com/office/drawing/2014/main" id="{2E530FC5-F93B-44D7-AAA8-EF24F5C9320E}"/>
              </a:ext>
            </a:extLst>
          </p:cNvPr>
          <p:cNvGraphicFramePr>
            <a:graphicFrameLocks noGrp="1"/>
          </p:cNvGraphicFramePr>
          <p:nvPr>
            <p:ph idx="1"/>
            <p:extLst>
              <p:ext uri="{D42A27DB-BD31-4B8C-83A1-F6EECF244321}">
                <p14:modId xmlns:p14="http://schemas.microsoft.com/office/powerpoint/2010/main" val="1773994036"/>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4028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1EDD21E1-BAF0-4314-AB31-82ECB8AC9E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42D253-E924-4AF0-937B-FF986347F5B6}"/>
              </a:ext>
            </a:extLst>
          </p:cNvPr>
          <p:cNvSpPr>
            <a:spLocks noGrp="1"/>
          </p:cNvSpPr>
          <p:nvPr>
            <p:ph type="title"/>
          </p:nvPr>
        </p:nvSpPr>
        <p:spPr>
          <a:xfrm>
            <a:off x="649224" y="645106"/>
            <a:ext cx="5122652" cy="1259894"/>
          </a:xfrm>
        </p:spPr>
        <p:txBody>
          <a:bodyPr>
            <a:normAutofit/>
          </a:bodyPr>
          <a:lstStyle/>
          <a:p>
            <a:r>
              <a:rPr lang="en-US" dirty="0"/>
              <a:t>Thank you</a:t>
            </a:r>
          </a:p>
        </p:txBody>
      </p:sp>
      <p:sp>
        <p:nvSpPr>
          <p:cNvPr id="2053" name="Rectangle 72">
            <a:extLst>
              <a:ext uri="{FF2B5EF4-FFF2-40B4-BE49-F238E27FC236}">
                <a16:creationId xmlns:a16="http://schemas.microsoft.com/office/drawing/2014/main" id="{FDC8619C-F25D-468E-95FA-2A2151D7DD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E6C044DD-176C-4289-8C3B-580BB7BA8885}"/>
              </a:ext>
            </a:extLst>
          </p:cNvPr>
          <p:cNvSpPr>
            <a:spLocks noGrp="1"/>
          </p:cNvSpPr>
          <p:nvPr>
            <p:ph idx="1"/>
          </p:nvPr>
        </p:nvSpPr>
        <p:spPr>
          <a:xfrm>
            <a:off x="649225" y="2133600"/>
            <a:ext cx="5122652" cy="3759253"/>
          </a:xfrm>
        </p:spPr>
        <p:txBody>
          <a:bodyPr>
            <a:normAutofit/>
          </a:bodyPr>
          <a:lstStyle/>
          <a:p>
            <a:pPr marL="0" indent="0">
              <a:buNone/>
            </a:pPr>
            <a:r>
              <a:rPr lang="en-US" sz="2400" dirty="0"/>
              <a:t>Kristidel McGregor</a:t>
            </a:r>
          </a:p>
          <a:p>
            <a:pPr marL="0" indent="0">
              <a:buNone/>
            </a:pPr>
            <a:r>
              <a:rPr lang="en-US" sz="2400" dirty="0"/>
              <a:t>University of Oregon</a:t>
            </a:r>
          </a:p>
          <a:p>
            <a:pPr marL="0" indent="0">
              <a:buNone/>
            </a:pPr>
            <a:r>
              <a:rPr lang="en-US" sz="2400" dirty="0"/>
              <a:t>kristide@uoregon.edu</a:t>
            </a:r>
          </a:p>
        </p:txBody>
      </p:sp>
      <p:pic>
        <p:nvPicPr>
          <p:cNvPr id="2050" name="Picture 2" descr="Image result for entanglement">
            <a:extLst>
              <a:ext uri="{FF2B5EF4-FFF2-40B4-BE49-F238E27FC236}">
                <a16:creationId xmlns:a16="http://schemas.microsoft.com/office/drawing/2014/main" id="{9DBC2E3B-4106-4587-BD7B-FCEF0B7384F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42137" y="595581"/>
            <a:ext cx="8455729" cy="4756347"/>
          </a:xfrm>
          <a:prstGeom prst="rect">
            <a:avLst/>
          </a:prstGeom>
          <a:noFill/>
          <a:extLst>
            <a:ext uri="{909E8E84-426E-40DD-AFC4-6F175D3DCCD1}">
              <a14:hiddenFill xmlns:a14="http://schemas.microsoft.com/office/drawing/2010/main">
                <a:solidFill>
                  <a:srgbClr val="FFFFFF"/>
                </a:solidFill>
              </a14:hiddenFill>
            </a:ext>
          </a:extLst>
        </p:spPr>
      </p:pic>
      <p:sp>
        <p:nvSpPr>
          <p:cNvPr id="2054" name="Freeform 12">
            <a:extLst>
              <a:ext uri="{FF2B5EF4-FFF2-40B4-BE49-F238E27FC236}">
                <a16:creationId xmlns:a16="http://schemas.microsoft.com/office/drawing/2014/main" id="{7D9439D6-DEAD-4CEB-A61B-BE3D64D1B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061040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TotalTime>
  <Words>2448</Words>
  <Application>Microsoft Office PowerPoint</Application>
  <PresentationFormat>Widescreen</PresentationFormat>
  <Paragraphs>118</Paragraphs>
  <Slides>15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Century Gothic</vt:lpstr>
      <vt:lpstr>Wingdings 3</vt:lpstr>
      <vt:lpstr>Wisp</vt:lpstr>
      <vt:lpstr>Necessary Spaces:   Using a phenomenology of the material to investigate school bathrooms</vt:lpstr>
      <vt:lpstr>Provocations: </vt:lpstr>
      <vt:lpstr>“Public and toilet do not sit well together, and the discord goes beyond words.”  ~Molotch &amp; Norén, 2010</vt:lpstr>
      <vt:lpstr>Murchison, G. R., Agénor, M., Reisner, S. L., &amp; Watson, R. J. (2019). School Restroom and Locker Room Restrictions and Sexual Assault Risk Among Transgender Youth. Pediatrics, 143(6).                </vt:lpstr>
      <vt:lpstr>Murchison, G. R., Agénor, M., Reisner, S. L., &amp; Watson, R. J. (2019). School Restroom and Locker Room Restrictions and Sexual Assault Risk Among Transgender Youth. Pediatrics, 143(6).                </vt:lpstr>
      <vt:lpstr>Thinking Feminist Phenomenology with  New Materialisms</vt:lpstr>
      <vt:lpstr>World as intra-active phenomena</vt:lpstr>
      <vt:lpstr>PowerPoint Presentation</vt:lpstr>
      <vt:lpstr>As Dr. Jerry Rosiek and Katie Fitch said in their pre-conference workshop:</vt:lpstr>
      <vt:lpstr>How does theory-become-practice?</vt:lpstr>
      <vt:lpstr>Research situation</vt:lpstr>
      <vt:lpstr>Entanglement: Ethics, ripples, and measurement</vt:lpstr>
      <vt:lpstr>Multiple apparatuses  </vt:lpstr>
      <vt:lpstr>Some preliminary insights –  data collection ended April 26th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Necessary Spaces:   Using a phenomenology of the material to investigate school bathrooms</dc:title>
  <dc:creator>Kristidel McGregor</dc:creator>
  <cp:lastModifiedBy>Kristidel McGregor</cp:lastModifiedBy>
  <cp:revision>18</cp:revision>
  <dcterms:created xsi:type="dcterms:W3CDTF">2019-05-15T22:27:33Z</dcterms:created>
  <dcterms:modified xsi:type="dcterms:W3CDTF">2019-08-13T23:01:50Z</dcterms:modified>
</cp:coreProperties>
</file>